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2" r:id="rId2"/>
    <p:sldMasterId id="2147483684" r:id="rId3"/>
    <p:sldMasterId id="2147483712" r:id="rId4"/>
    <p:sldMasterId id="2147483727" r:id="rId5"/>
    <p:sldMasterId id="2147483739" r:id="rId6"/>
  </p:sldMasterIdLst>
  <p:notesMasterIdLst>
    <p:notesMasterId r:id="rId59"/>
  </p:notesMasterIdLst>
  <p:handoutMasterIdLst>
    <p:handoutMasterId r:id="rId60"/>
  </p:handoutMasterIdLst>
  <p:sldIdLst>
    <p:sldId id="2768" r:id="rId7"/>
    <p:sldId id="960" r:id="rId8"/>
    <p:sldId id="1455" r:id="rId9"/>
    <p:sldId id="1452" r:id="rId10"/>
    <p:sldId id="1453" r:id="rId11"/>
    <p:sldId id="1454" r:id="rId12"/>
    <p:sldId id="349" r:id="rId13"/>
    <p:sldId id="350" r:id="rId14"/>
    <p:sldId id="351" r:id="rId15"/>
    <p:sldId id="352" r:id="rId16"/>
    <p:sldId id="353" r:id="rId17"/>
    <p:sldId id="354" r:id="rId18"/>
    <p:sldId id="294" r:id="rId19"/>
    <p:sldId id="415" r:id="rId20"/>
    <p:sldId id="296" r:id="rId21"/>
    <p:sldId id="720" r:id="rId22"/>
    <p:sldId id="722" r:id="rId23"/>
    <p:sldId id="723" r:id="rId24"/>
    <p:sldId id="721" r:id="rId25"/>
    <p:sldId id="318" r:id="rId26"/>
    <p:sldId id="442" r:id="rId27"/>
    <p:sldId id="581" r:id="rId28"/>
    <p:sldId id="271" r:id="rId29"/>
    <p:sldId id="443" r:id="rId30"/>
    <p:sldId id="277" r:id="rId31"/>
    <p:sldId id="361" r:id="rId32"/>
    <p:sldId id="580" r:id="rId33"/>
    <p:sldId id="275" r:id="rId34"/>
    <p:sldId id="390" r:id="rId35"/>
    <p:sldId id="444" r:id="rId36"/>
    <p:sldId id="408" r:id="rId37"/>
    <p:sldId id="1456" r:id="rId38"/>
    <p:sldId id="1457" r:id="rId39"/>
    <p:sldId id="1458" r:id="rId40"/>
    <p:sldId id="1459" r:id="rId41"/>
    <p:sldId id="2259" r:id="rId42"/>
    <p:sldId id="1976" r:id="rId43"/>
    <p:sldId id="2190" r:id="rId44"/>
    <p:sldId id="2601" r:id="rId45"/>
    <p:sldId id="2430" r:id="rId46"/>
    <p:sldId id="2162" r:id="rId47"/>
    <p:sldId id="2767" r:id="rId48"/>
    <p:sldId id="2759" r:id="rId49"/>
    <p:sldId id="2760" r:id="rId50"/>
    <p:sldId id="2761" r:id="rId51"/>
    <p:sldId id="2762" r:id="rId52"/>
    <p:sldId id="2763" r:id="rId53"/>
    <p:sldId id="2764" r:id="rId54"/>
    <p:sldId id="2765" r:id="rId55"/>
    <p:sldId id="2766" r:id="rId56"/>
    <p:sldId id="2722" r:id="rId57"/>
    <p:sldId id="401" r:id="rId58"/>
  </p:sldIdLst>
  <p:sldSz cx="9144000" cy="6858000" type="letter"/>
  <p:notesSz cx="7010400" cy="9296400"/>
  <p:defaultTextStyle>
    <a:defPPr>
      <a:defRPr lang="en-US"/>
    </a:defPPr>
    <a:lvl1pPr algn="l" rtl="0" fontAlgn="base">
      <a:spcBef>
        <a:spcPct val="0"/>
      </a:spcBef>
      <a:spcAft>
        <a:spcPct val="0"/>
      </a:spcAft>
      <a:defRPr sz="1400" kern="1200">
        <a:solidFill>
          <a:schemeClr val="tx2"/>
        </a:solidFill>
        <a:latin typeface="Arial" charset="0"/>
        <a:ea typeface="+mn-ea"/>
        <a:cs typeface="+mn-cs"/>
      </a:defRPr>
    </a:lvl1pPr>
    <a:lvl2pPr marL="457200" algn="l" rtl="0" fontAlgn="base">
      <a:spcBef>
        <a:spcPct val="0"/>
      </a:spcBef>
      <a:spcAft>
        <a:spcPct val="0"/>
      </a:spcAft>
      <a:defRPr sz="1400" kern="1200">
        <a:solidFill>
          <a:schemeClr val="tx2"/>
        </a:solidFill>
        <a:latin typeface="Arial" charset="0"/>
        <a:ea typeface="+mn-ea"/>
        <a:cs typeface="+mn-cs"/>
      </a:defRPr>
    </a:lvl2pPr>
    <a:lvl3pPr marL="914400" algn="l" rtl="0" fontAlgn="base">
      <a:spcBef>
        <a:spcPct val="0"/>
      </a:spcBef>
      <a:spcAft>
        <a:spcPct val="0"/>
      </a:spcAft>
      <a:defRPr sz="1400" kern="1200">
        <a:solidFill>
          <a:schemeClr val="tx2"/>
        </a:solidFill>
        <a:latin typeface="Arial" charset="0"/>
        <a:ea typeface="+mn-ea"/>
        <a:cs typeface="+mn-cs"/>
      </a:defRPr>
    </a:lvl3pPr>
    <a:lvl4pPr marL="1371600" algn="l" rtl="0" fontAlgn="base">
      <a:spcBef>
        <a:spcPct val="0"/>
      </a:spcBef>
      <a:spcAft>
        <a:spcPct val="0"/>
      </a:spcAft>
      <a:defRPr sz="1400" kern="1200">
        <a:solidFill>
          <a:schemeClr val="tx2"/>
        </a:solidFill>
        <a:latin typeface="Arial" charset="0"/>
        <a:ea typeface="+mn-ea"/>
        <a:cs typeface="+mn-cs"/>
      </a:defRPr>
    </a:lvl4pPr>
    <a:lvl5pPr marL="1828800" algn="l" rtl="0" fontAlgn="base">
      <a:spcBef>
        <a:spcPct val="0"/>
      </a:spcBef>
      <a:spcAft>
        <a:spcPct val="0"/>
      </a:spcAft>
      <a:defRPr sz="1400" kern="1200">
        <a:solidFill>
          <a:schemeClr val="tx2"/>
        </a:solidFill>
        <a:latin typeface="Arial" charset="0"/>
        <a:ea typeface="+mn-ea"/>
        <a:cs typeface="+mn-cs"/>
      </a:defRPr>
    </a:lvl5pPr>
    <a:lvl6pPr marL="2286000" algn="l" defTabSz="914400" rtl="0" eaLnBrk="1" latinLnBrk="0" hangingPunct="1">
      <a:defRPr sz="1400" kern="1200">
        <a:solidFill>
          <a:schemeClr val="tx2"/>
        </a:solidFill>
        <a:latin typeface="Arial" charset="0"/>
        <a:ea typeface="+mn-ea"/>
        <a:cs typeface="+mn-cs"/>
      </a:defRPr>
    </a:lvl6pPr>
    <a:lvl7pPr marL="2743200" algn="l" defTabSz="914400" rtl="0" eaLnBrk="1" latinLnBrk="0" hangingPunct="1">
      <a:defRPr sz="1400" kern="1200">
        <a:solidFill>
          <a:schemeClr val="tx2"/>
        </a:solidFill>
        <a:latin typeface="Arial" charset="0"/>
        <a:ea typeface="+mn-ea"/>
        <a:cs typeface="+mn-cs"/>
      </a:defRPr>
    </a:lvl7pPr>
    <a:lvl8pPr marL="3200400" algn="l" defTabSz="914400" rtl="0" eaLnBrk="1" latinLnBrk="0" hangingPunct="1">
      <a:defRPr sz="1400" kern="1200">
        <a:solidFill>
          <a:schemeClr val="tx2"/>
        </a:solidFill>
        <a:latin typeface="Arial" charset="0"/>
        <a:ea typeface="+mn-ea"/>
        <a:cs typeface="+mn-cs"/>
      </a:defRPr>
    </a:lvl8pPr>
    <a:lvl9pPr marL="3657600" algn="l" defTabSz="914400" rtl="0" eaLnBrk="1" latinLnBrk="0" hangingPunct="1">
      <a:defRPr sz="1400" kern="1200">
        <a:solidFill>
          <a:schemeClr val="tx2"/>
        </a:solidFill>
        <a:latin typeface="Arial" charset="0"/>
        <a:ea typeface="+mn-ea"/>
        <a:cs typeface="+mn-cs"/>
      </a:defRPr>
    </a:lvl9pPr>
  </p:defaultTextStyle>
  <p:extLst>
    <p:ext uri="{521415D9-36F7-43E2-AB2F-B90AF26B5E84}">
      <p14:sectionLst xmlns:p14="http://schemas.microsoft.com/office/powerpoint/2010/main">
        <p14:section name="Default Section" id="{4ED9D947-46EA-419C-B604-8E8D90D3AC10}">
          <p14:sldIdLst>
            <p14:sldId id="2768"/>
            <p14:sldId id="960"/>
            <p14:sldId id="1455"/>
            <p14:sldId id="1452"/>
            <p14:sldId id="1453"/>
            <p14:sldId id="1454"/>
            <p14:sldId id="349"/>
            <p14:sldId id="350"/>
            <p14:sldId id="351"/>
            <p14:sldId id="352"/>
            <p14:sldId id="353"/>
            <p14:sldId id="354"/>
            <p14:sldId id="294"/>
            <p14:sldId id="415"/>
            <p14:sldId id="296"/>
            <p14:sldId id="720"/>
            <p14:sldId id="722"/>
            <p14:sldId id="723"/>
            <p14:sldId id="721"/>
            <p14:sldId id="318"/>
          </p14:sldIdLst>
        </p14:section>
        <p14:section name="Default Section" id="{B18B7406-20C8-4E8D-8664-09BF9A214B01}">
          <p14:sldIdLst>
            <p14:sldId id="442"/>
            <p14:sldId id="581"/>
            <p14:sldId id="271"/>
            <p14:sldId id="443"/>
          </p14:sldIdLst>
        </p14:section>
        <p14:section name="Untitled Section" id="{E39E4597-8230-41DE-9401-8E219CBCF330}">
          <p14:sldIdLst>
            <p14:sldId id="277"/>
            <p14:sldId id="361"/>
            <p14:sldId id="580"/>
            <p14:sldId id="275"/>
            <p14:sldId id="390"/>
            <p14:sldId id="444"/>
            <p14:sldId id="408"/>
            <p14:sldId id="1456"/>
            <p14:sldId id="1457"/>
            <p14:sldId id="1458"/>
            <p14:sldId id="1459"/>
            <p14:sldId id="2259"/>
            <p14:sldId id="1976"/>
            <p14:sldId id="2190"/>
            <p14:sldId id="2601"/>
            <p14:sldId id="2430"/>
            <p14:sldId id="2162"/>
            <p14:sldId id="2767"/>
            <p14:sldId id="2759"/>
            <p14:sldId id="2760"/>
            <p14:sldId id="2761"/>
            <p14:sldId id="2762"/>
            <p14:sldId id="2763"/>
            <p14:sldId id="2764"/>
            <p14:sldId id="2765"/>
            <p14:sldId id="2766"/>
            <p14:sldId id="2722"/>
            <p14:sldId id="401"/>
          </p14:sldIdLst>
        </p14:section>
        <p14:section name="Untitled Section" id="{0F5918DF-70C4-4E96-A718-4253457BEFE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t Wittes" initials="JTW"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B3E"/>
    <a:srgbClr val="004081"/>
    <a:srgbClr val="00274E"/>
    <a:srgbClr val="002448"/>
    <a:srgbClr val="A30A36"/>
    <a:srgbClr val="C0C0C0"/>
    <a:srgbClr val="00326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81" autoAdjust="0"/>
    <p:restoredTop sz="86395" autoAdjust="0"/>
  </p:normalViewPr>
  <p:slideViewPr>
    <p:cSldViewPr snapToGrid="0">
      <p:cViewPr varScale="1">
        <p:scale>
          <a:sx n="60" d="100"/>
          <a:sy n="60" d="100"/>
        </p:scale>
        <p:origin x="912" y="66"/>
      </p:cViewPr>
      <p:guideLst>
        <p:guide orient="horz" pos="2160"/>
        <p:guide pos="2880"/>
      </p:guideLst>
    </p:cSldViewPr>
  </p:slideViewPr>
  <p:outlineViewPr>
    <p:cViewPr>
      <p:scale>
        <a:sx n="33" d="100"/>
        <a:sy n="33" d="100"/>
      </p:scale>
      <p:origin x="0" y="-45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77" d="100"/>
          <a:sy n="77" d="100"/>
        </p:scale>
        <p:origin x="-2058" y="-84"/>
      </p:cViewPr>
      <p:guideLst>
        <p:guide orient="horz" pos="2929"/>
        <p:guide pos="2208"/>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B3BA9-108D-47F2-BE35-CA51E8E6F5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B67421-8252-42DC-9AB6-C9B26BE67739}">
      <dgm:prSet/>
      <dgm:spPr/>
      <dgm:t>
        <a:bodyPr/>
        <a:lstStyle/>
        <a:p>
          <a:pPr>
            <a:lnSpc>
              <a:spcPct val="100000"/>
            </a:lnSpc>
          </a:pPr>
          <a:r>
            <a:rPr lang="en-US" b="1" i="0" u="sng" dirty="0"/>
            <a:t>Research Funding</a:t>
          </a:r>
          <a:r>
            <a:rPr lang="en-US" b="0" i="0" dirty="0"/>
            <a:t>:  NIH, PCORI, DCRI, FDA, Astra Zeneca, American Regent, Alzheimer's Drug Discovery Foundation, Eidos, Bayer, Pfizer, Gates</a:t>
          </a:r>
          <a:endParaRPr lang="en-US" dirty="0"/>
        </a:p>
      </dgm:t>
    </dgm:pt>
    <dgm:pt modelId="{3A2376A2-424B-448D-BA23-056CF44B22C4}" type="parTrans" cxnId="{2D4587C4-9B67-4761-98AD-381395E0917C}">
      <dgm:prSet/>
      <dgm:spPr/>
      <dgm:t>
        <a:bodyPr/>
        <a:lstStyle/>
        <a:p>
          <a:endParaRPr lang="en-US"/>
        </a:p>
      </dgm:t>
    </dgm:pt>
    <dgm:pt modelId="{CC2FE017-32D7-431C-A9AC-BEAF01B2A5D5}" type="sibTrans" cxnId="{2D4587C4-9B67-4761-98AD-381395E0917C}">
      <dgm:prSet/>
      <dgm:spPr/>
      <dgm:t>
        <a:bodyPr/>
        <a:lstStyle/>
        <a:p>
          <a:endParaRPr lang="en-US"/>
        </a:p>
      </dgm:t>
    </dgm:pt>
    <dgm:pt modelId="{BE1F08F4-DE12-4ACA-9A3B-A76CD9ADEA9B}">
      <dgm:prSet/>
      <dgm:spPr/>
      <dgm:t>
        <a:bodyPr/>
        <a:lstStyle/>
        <a:p>
          <a:pPr>
            <a:lnSpc>
              <a:spcPct val="100000"/>
            </a:lnSpc>
          </a:pPr>
          <a:r>
            <a:rPr lang="en-US" b="1" i="0" u="sng" dirty="0"/>
            <a:t>DSMBs: </a:t>
          </a:r>
          <a:r>
            <a:rPr lang="en-US" b="0" i="0" u="none" dirty="0"/>
            <a:t>Merck, AstraZeneca, Lilly, Sanofi, UCB, Alkermes, BMS, Amgen, Biogen, </a:t>
          </a:r>
          <a:r>
            <a:rPr lang="en-US" b="0" i="0" u="none" dirty="0" err="1"/>
            <a:t>BridgeBio</a:t>
          </a:r>
          <a:r>
            <a:rPr lang="en-US" b="0" i="0" u="none" dirty="0"/>
            <a:t>/</a:t>
          </a:r>
          <a:r>
            <a:rPr lang="en-US" b="0" i="0" u="none" dirty="0" err="1"/>
            <a:t>MLBio</a:t>
          </a:r>
          <a:r>
            <a:rPr lang="en-US" b="0" i="0" u="none" dirty="0"/>
            <a:t>, </a:t>
          </a:r>
          <a:r>
            <a:rPr lang="en-US" b="0" i="0" u="none" dirty="0" err="1"/>
            <a:t>BridgeBio</a:t>
          </a:r>
          <a:r>
            <a:rPr lang="en-US" b="0" i="0" u="none" dirty="0"/>
            <a:t> QED, </a:t>
          </a:r>
          <a:r>
            <a:rPr lang="en-US" b="0" i="0" u="none" dirty="0" err="1"/>
            <a:t>AskBio</a:t>
          </a:r>
          <a:r>
            <a:rPr lang="en-US" b="0" i="0" u="none" dirty="0"/>
            <a:t>, </a:t>
          </a:r>
          <a:r>
            <a:rPr lang="en-US" b="0" i="0" u="none" dirty="0" err="1"/>
            <a:t>Priovant</a:t>
          </a:r>
          <a:r>
            <a:rPr lang="en-US" b="0" i="0" u="none" dirty="0"/>
            <a:t>, Cook </a:t>
          </a:r>
          <a:r>
            <a:rPr lang="en-US" b="0" i="0" u="none" dirty="0" err="1"/>
            <a:t>Myosite</a:t>
          </a:r>
          <a:r>
            <a:rPr lang="en-US" b="0" i="0" u="none" dirty="0"/>
            <a:t>, </a:t>
          </a:r>
          <a:r>
            <a:rPr lang="en-US" b="0" i="0" u="none" dirty="0" err="1"/>
            <a:t>Pulmocide</a:t>
          </a:r>
          <a:r>
            <a:rPr lang="en-US" b="0" i="0" u="none" dirty="0"/>
            <a:t>, Reunion, NIH-RECOVER, NIH-ACTIV-6, </a:t>
          </a:r>
          <a:r>
            <a:rPr lang="en-US" b="0" i="0" u="none" dirty="0" err="1"/>
            <a:t>Priovant</a:t>
          </a:r>
          <a:endParaRPr lang="en-US" b="0" i="0" u="none" dirty="0"/>
        </a:p>
        <a:p>
          <a:pPr>
            <a:lnSpc>
              <a:spcPct val="100000"/>
            </a:lnSpc>
          </a:pPr>
          <a:r>
            <a:rPr lang="en-US" b="1" i="0" u="sng" dirty="0"/>
            <a:t>Consulting:</a:t>
          </a:r>
          <a:r>
            <a:rPr lang="en-US" b="0" i="0" u="none" dirty="0"/>
            <a:t> Clover/CEPI, Amgen, </a:t>
          </a:r>
          <a:r>
            <a:rPr lang="en-US" b="0" i="0" u="none" dirty="0" err="1"/>
            <a:t>Inventprise</a:t>
          </a:r>
          <a:r>
            <a:rPr lang="en-US" b="0" i="0" u="none" dirty="0"/>
            <a:t> (Gates), </a:t>
          </a:r>
          <a:r>
            <a:rPr lang="en-US" b="0" i="0" u="none" dirty="0" err="1"/>
            <a:t>Mountainfield</a:t>
          </a:r>
          <a:endParaRPr lang="en-US" b="0" i="0" u="none" dirty="0"/>
        </a:p>
        <a:p>
          <a:pPr>
            <a:lnSpc>
              <a:spcPct val="100000"/>
            </a:lnSpc>
          </a:pPr>
          <a:endParaRPr lang="en-US" b="0" u="none" dirty="0"/>
        </a:p>
      </dgm:t>
    </dgm:pt>
    <dgm:pt modelId="{25994446-D8D5-412D-A2DD-F21BE3584AAA}" type="parTrans" cxnId="{D885C38E-BA58-4DC6-9296-AD789BFDC9F9}">
      <dgm:prSet/>
      <dgm:spPr/>
      <dgm:t>
        <a:bodyPr/>
        <a:lstStyle/>
        <a:p>
          <a:endParaRPr lang="en-US"/>
        </a:p>
      </dgm:t>
    </dgm:pt>
    <dgm:pt modelId="{16E2F4A1-3CCF-4493-AA20-16817F55C812}" type="sibTrans" cxnId="{D885C38E-BA58-4DC6-9296-AD789BFDC9F9}">
      <dgm:prSet/>
      <dgm:spPr/>
      <dgm:t>
        <a:bodyPr/>
        <a:lstStyle/>
        <a:p>
          <a:endParaRPr lang="en-US"/>
        </a:p>
      </dgm:t>
    </dgm:pt>
    <dgm:pt modelId="{AD8542F6-F1E8-4B4F-96B4-C9A569FA09E4}">
      <dgm:prSet/>
      <dgm:spPr>
        <a:noFill/>
      </dgm:spPr>
      <dgm:t>
        <a:bodyPr/>
        <a:lstStyle/>
        <a:p>
          <a:pPr>
            <a:lnSpc>
              <a:spcPct val="100000"/>
            </a:lnSpc>
          </a:pPr>
          <a:r>
            <a:rPr lang="en-US" b="1" i="0" u="sng" dirty="0"/>
            <a:t>Boards</a:t>
          </a:r>
          <a:r>
            <a:rPr lang="en-US" b="0" i="0" dirty="0"/>
            <a:t>: European Medicines Agency Technical Advisory Group, Frontier Science </a:t>
          </a:r>
          <a:r>
            <a:rPr lang="en-US" b="0" i="0"/>
            <a:t>Foundation, California </a:t>
          </a:r>
          <a:r>
            <a:rPr lang="en-US" b="0" i="0" dirty="0"/>
            <a:t>Institute for Regenerative Medicine, Doctor Evidence Medical Strategy, Clover Scientific Advisory Board</a:t>
          </a:r>
          <a:endParaRPr lang="en-US" dirty="0"/>
        </a:p>
      </dgm:t>
    </dgm:pt>
    <dgm:pt modelId="{477BD249-F0BF-4CAF-AFC4-8508E663C59F}" type="parTrans" cxnId="{C19DCA09-0580-4791-9933-355C7D1CCA4E}">
      <dgm:prSet/>
      <dgm:spPr/>
      <dgm:t>
        <a:bodyPr/>
        <a:lstStyle/>
        <a:p>
          <a:endParaRPr lang="en-US"/>
        </a:p>
      </dgm:t>
    </dgm:pt>
    <dgm:pt modelId="{88B0878B-35C3-4F55-B987-BD3A4E4478A6}" type="sibTrans" cxnId="{C19DCA09-0580-4791-9933-355C7D1CCA4E}">
      <dgm:prSet/>
      <dgm:spPr/>
      <dgm:t>
        <a:bodyPr/>
        <a:lstStyle/>
        <a:p>
          <a:endParaRPr lang="en-US"/>
        </a:p>
      </dgm:t>
    </dgm:pt>
    <dgm:pt modelId="{FBDF731D-0EBE-4BC2-812F-996506BE5E31}">
      <dgm:prSet/>
      <dgm:spPr/>
      <dgm:t>
        <a:bodyPr/>
        <a:lstStyle/>
        <a:p>
          <a:pPr>
            <a:lnSpc>
              <a:spcPct val="100000"/>
            </a:lnSpc>
          </a:pPr>
          <a:r>
            <a:rPr lang="en-US" b="1" i="0" u="sng" dirty="0"/>
            <a:t>Equity Interest</a:t>
          </a:r>
          <a:r>
            <a:rPr lang="en-US" b="0" i="0" dirty="0"/>
            <a:t>:  GlaxoSmithKline, </a:t>
          </a:r>
          <a:r>
            <a:rPr lang="en-US" b="0" i="0" dirty="0" err="1"/>
            <a:t>DataVant</a:t>
          </a:r>
          <a:r>
            <a:rPr lang="en-US" b="0" i="0" dirty="0"/>
            <a:t>, Spencer, Doctor Evidence, Clover, </a:t>
          </a:r>
          <a:r>
            <a:rPr lang="en-US" b="0" i="0" dirty="0" err="1"/>
            <a:t>Mountainfield</a:t>
          </a:r>
          <a:endParaRPr lang="en-US" dirty="0"/>
        </a:p>
      </dgm:t>
    </dgm:pt>
    <dgm:pt modelId="{AB08C3A0-1648-4A94-A773-67625424277D}" type="parTrans" cxnId="{F624BAF5-F65B-44C2-B2AA-8D0AF17E46A4}">
      <dgm:prSet/>
      <dgm:spPr/>
      <dgm:t>
        <a:bodyPr/>
        <a:lstStyle/>
        <a:p>
          <a:endParaRPr lang="en-US"/>
        </a:p>
      </dgm:t>
    </dgm:pt>
    <dgm:pt modelId="{743B4A3F-8DDA-4473-AEB2-AF6B3196CBFC}" type="sibTrans" cxnId="{F624BAF5-F65B-44C2-B2AA-8D0AF17E46A4}">
      <dgm:prSet/>
      <dgm:spPr/>
      <dgm:t>
        <a:bodyPr/>
        <a:lstStyle/>
        <a:p>
          <a:endParaRPr lang="en-US"/>
        </a:p>
      </dgm:t>
    </dgm:pt>
    <dgm:pt modelId="{F359FB0E-E31D-4C74-B5BA-ADFB9EC689EB}" type="pres">
      <dgm:prSet presAssocID="{9CCB3BA9-108D-47F2-BE35-CA51E8E6F535}" presName="root" presStyleCnt="0">
        <dgm:presLayoutVars>
          <dgm:dir/>
          <dgm:resizeHandles val="exact"/>
        </dgm:presLayoutVars>
      </dgm:prSet>
      <dgm:spPr/>
    </dgm:pt>
    <dgm:pt modelId="{879B025F-B06E-47B2-B984-28203572FA96}" type="pres">
      <dgm:prSet presAssocID="{4FB67421-8252-42DC-9AB6-C9B26BE67739}" presName="compNode" presStyleCnt="0"/>
      <dgm:spPr/>
    </dgm:pt>
    <dgm:pt modelId="{D810F40E-6D37-4311-AA42-A57A8E2AA501}" type="pres">
      <dgm:prSet presAssocID="{4FB67421-8252-42DC-9AB6-C9B26BE67739}" presName="bgRect" presStyleLbl="bgShp" presStyleIdx="0" presStyleCnt="4"/>
      <dgm:spPr>
        <a:noFill/>
      </dgm:spPr>
    </dgm:pt>
    <dgm:pt modelId="{E4083498-3AB5-417E-9934-E3BCE444921B}" type="pres">
      <dgm:prSet presAssocID="{4FB67421-8252-42DC-9AB6-C9B26BE67739}" presName="iconRect" presStyleLbl="node1" presStyleIdx="0" presStyleCnt="4" custLinFactNeighborX="8527" custLinFactNeighborY="597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F1639FF6-4071-4487-9357-9E0B5697C8AD}" type="pres">
      <dgm:prSet presAssocID="{4FB67421-8252-42DC-9AB6-C9B26BE67739}" presName="spaceRect" presStyleCnt="0"/>
      <dgm:spPr/>
    </dgm:pt>
    <dgm:pt modelId="{4DEEDF30-FBF9-44D5-9F3A-98883601B437}" type="pres">
      <dgm:prSet presAssocID="{4FB67421-8252-42DC-9AB6-C9B26BE67739}" presName="parTx" presStyleLbl="revTx" presStyleIdx="0" presStyleCnt="4" custLinFactNeighborX="604" custLinFactNeighborY="21255">
        <dgm:presLayoutVars>
          <dgm:chMax val="0"/>
          <dgm:chPref val="0"/>
        </dgm:presLayoutVars>
      </dgm:prSet>
      <dgm:spPr/>
    </dgm:pt>
    <dgm:pt modelId="{1FF2E582-88C7-4DE5-A434-DDA4CBF39A00}" type="pres">
      <dgm:prSet presAssocID="{CC2FE017-32D7-431C-A9AC-BEAF01B2A5D5}" presName="sibTrans" presStyleCnt="0"/>
      <dgm:spPr/>
    </dgm:pt>
    <dgm:pt modelId="{76198E72-E526-4EC7-9C97-7B2A0749EA23}" type="pres">
      <dgm:prSet presAssocID="{BE1F08F4-DE12-4ACA-9A3B-A76CD9ADEA9B}" presName="compNode" presStyleCnt="0"/>
      <dgm:spPr/>
    </dgm:pt>
    <dgm:pt modelId="{80C7A2E6-1A32-4404-81E9-B5AA5E861F78}" type="pres">
      <dgm:prSet presAssocID="{BE1F08F4-DE12-4ACA-9A3B-A76CD9ADEA9B}" presName="bgRect" presStyleLbl="bgShp" presStyleIdx="1" presStyleCnt="4"/>
      <dgm:spPr>
        <a:noFill/>
      </dgm:spPr>
    </dgm:pt>
    <dgm:pt modelId="{567C3B71-487B-4687-9CF6-DC7692487FBD}" type="pres">
      <dgm:prSet presAssocID="{BE1F08F4-DE12-4ACA-9A3B-A76CD9ADEA9B}" presName="iconRect" presStyleLbl="node1" presStyleIdx="1" presStyleCnt="4" custLinFactNeighborX="9697" custLinFactNeighborY="883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58230035-94A8-4EC6-956D-C728908FC537}" type="pres">
      <dgm:prSet presAssocID="{BE1F08F4-DE12-4ACA-9A3B-A76CD9ADEA9B}" presName="spaceRect" presStyleCnt="0"/>
      <dgm:spPr/>
    </dgm:pt>
    <dgm:pt modelId="{1F59A631-922C-40A8-AAC7-7F00D909FA56}" type="pres">
      <dgm:prSet presAssocID="{BE1F08F4-DE12-4ACA-9A3B-A76CD9ADEA9B}" presName="parTx" presStyleLbl="revTx" presStyleIdx="1" presStyleCnt="4" custScaleX="101053" custScaleY="97175" custLinFactNeighborX="986" custLinFactNeighborY="63074">
        <dgm:presLayoutVars>
          <dgm:chMax val="0"/>
          <dgm:chPref val="0"/>
        </dgm:presLayoutVars>
      </dgm:prSet>
      <dgm:spPr/>
    </dgm:pt>
    <dgm:pt modelId="{BD216ED3-031B-4BD7-978F-6B2AABD123B1}" type="pres">
      <dgm:prSet presAssocID="{16E2F4A1-3CCF-4493-AA20-16817F55C812}" presName="sibTrans" presStyleCnt="0"/>
      <dgm:spPr/>
    </dgm:pt>
    <dgm:pt modelId="{D470F8D1-4B7F-448B-96E7-EC11A2479BB4}" type="pres">
      <dgm:prSet presAssocID="{AD8542F6-F1E8-4B4F-96B4-C9A569FA09E4}" presName="compNode" presStyleCnt="0"/>
      <dgm:spPr/>
    </dgm:pt>
    <dgm:pt modelId="{CCB5838E-14BF-4B37-8440-D4E2FC8B9644}" type="pres">
      <dgm:prSet presAssocID="{AD8542F6-F1E8-4B4F-96B4-C9A569FA09E4}" presName="bgRect" presStyleLbl="bgShp" presStyleIdx="2" presStyleCnt="4"/>
      <dgm:spPr>
        <a:noFill/>
      </dgm:spPr>
    </dgm:pt>
    <dgm:pt modelId="{42321C27-4C48-49AB-9B8F-A70385B8EB75}" type="pres">
      <dgm:prSet presAssocID="{AD8542F6-F1E8-4B4F-96B4-C9A569FA09E4}" presName="iconRect" presStyleLbl="node1" presStyleIdx="2" presStyleCnt="4" custLinFactNeighborX="8527" custLinFactNeighborY="676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A28231C8-28CB-494C-95F4-E717B2692348}" type="pres">
      <dgm:prSet presAssocID="{AD8542F6-F1E8-4B4F-96B4-C9A569FA09E4}" presName="spaceRect" presStyleCnt="0"/>
      <dgm:spPr/>
    </dgm:pt>
    <dgm:pt modelId="{4F49ED79-0AF2-47ED-8922-73417E558CA6}" type="pres">
      <dgm:prSet presAssocID="{AD8542F6-F1E8-4B4F-96B4-C9A569FA09E4}" presName="parTx" presStyleLbl="revTx" presStyleIdx="2" presStyleCnt="4" custScaleY="161129" custLinFactNeighborX="604" custLinFactNeighborY="34536">
        <dgm:presLayoutVars>
          <dgm:chMax val="0"/>
          <dgm:chPref val="0"/>
        </dgm:presLayoutVars>
      </dgm:prSet>
      <dgm:spPr/>
    </dgm:pt>
    <dgm:pt modelId="{9FB6ECC0-A7C1-48D7-BE26-850BC0DA7795}" type="pres">
      <dgm:prSet presAssocID="{88B0878B-35C3-4F55-B987-BD3A4E4478A6}" presName="sibTrans" presStyleCnt="0"/>
      <dgm:spPr/>
    </dgm:pt>
    <dgm:pt modelId="{E8883F1C-CE1B-435F-9805-AFDE06D9EE68}" type="pres">
      <dgm:prSet presAssocID="{FBDF731D-0EBE-4BC2-812F-996506BE5E31}" presName="compNode" presStyleCnt="0"/>
      <dgm:spPr/>
    </dgm:pt>
    <dgm:pt modelId="{1FBFC90F-3F30-4F0E-8624-986665725B25}" type="pres">
      <dgm:prSet presAssocID="{FBDF731D-0EBE-4BC2-812F-996506BE5E31}" presName="bgRect" presStyleLbl="bgShp" presStyleIdx="3" presStyleCnt="4"/>
      <dgm:spPr>
        <a:noFill/>
      </dgm:spPr>
    </dgm:pt>
    <dgm:pt modelId="{61CAF35F-1A3B-4FF8-8763-7A9B1A1EA84C}" type="pres">
      <dgm:prSet presAssocID="{FBDF731D-0EBE-4BC2-812F-996506BE5E31}" presName="iconRect" presStyleLbl="node1" presStyleIdx="3" presStyleCnt="4" custLinFactNeighborX="1088" custLinFactNeighborY="-227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28D35FBA-32D9-4D4F-B5C5-F33243F34266}" type="pres">
      <dgm:prSet presAssocID="{FBDF731D-0EBE-4BC2-812F-996506BE5E31}" presName="spaceRect" presStyleCnt="0"/>
      <dgm:spPr/>
    </dgm:pt>
    <dgm:pt modelId="{23931463-FFD3-4F3F-A4BE-CC0702523517}" type="pres">
      <dgm:prSet presAssocID="{FBDF731D-0EBE-4BC2-812F-996506BE5E31}" presName="parTx" presStyleLbl="revTx" presStyleIdx="3" presStyleCnt="4" custLinFactNeighborY="-9163">
        <dgm:presLayoutVars>
          <dgm:chMax val="0"/>
          <dgm:chPref val="0"/>
        </dgm:presLayoutVars>
      </dgm:prSet>
      <dgm:spPr/>
    </dgm:pt>
  </dgm:ptLst>
  <dgm:cxnLst>
    <dgm:cxn modelId="{C19DCA09-0580-4791-9933-355C7D1CCA4E}" srcId="{9CCB3BA9-108D-47F2-BE35-CA51E8E6F535}" destId="{AD8542F6-F1E8-4B4F-96B4-C9A569FA09E4}" srcOrd="2" destOrd="0" parTransId="{477BD249-F0BF-4CAF-AFC4-8508E663C59F}" sibTransId="{88B0878B-35C3-4F55-B987-BD3A4E4478A6}"/>
    <dgm:cxn modelId="{25CD820E-DFE7-4C36-A096-ED69F03150DE}" type="presOf" srcId="{4FB67421-8252-42DC-9AB6-C9B26BE67739}" destId="{4DEEDF30-FBF9-44D5-9F3A-98883601B437}" srcOrd="0" destOrd="0" presId="urn:microsoft.com/office/officeart/2018/2/layout/IconVerticalSolidList"/>
    <dgm:cxn modelId="{ABE18144-7315-43B3-AFF6-8F1FD8331180}" type="presOf" srcId="{FBDF731D-0EBE-4BC2-812F-996506BE5E31}" destId="{23931463-FFD3-4F3F-A4BE-CC0702523517}" srcOrd="0" destOrd="0" presId="urn:microsoft.com/office/officeart/2018/2/layout/IconVerticalSolidList"/>
    <dgm:cxn modelId="{288C2346-9C3E-49F1-B5C9-B6EEBA11A1E0}" type="presOf" srcId="{AD8542F6-F1E8-4B4F-96B4-C9A569FA09E4}" destId="{4F49ED79-0AF2-47ED-8922-73417E558CA6}" srcOrd="0" destOrd="0" presId="urn:microsoft.com/office/officeart/2018/2/layout/IconVerticalSolidList"/>
    <dgm:cxn modelId="{B56ACB50-7304-47AF-BE7D-C35E15CFB47F}" type="presOf" srcId="{BE1F08F4-DE12-4ACA-9A3B-A76CD9ADEA9B}" destId="{1F59A631-922C-40A8-AAC7-7F00D909FA56}" srcOrd="0" destOrd="0" presId="urn:microsoft.com/office/officeart/2018/2/layout/IconVerticalSolidList"/>
    <dgm:cxn modelId="{D885C38E-BA58-4DC6-9296-AD789BFDC9F9}" srcId="{9CCB3BA9-108D-47F2-BE35-CA51E8E6F535}" destId="{BE1F08F4-DE12-4ACA-9A3B-A76CD9ADEA9B}" srcOrd="1" destOrd="0" parTransId="{25994446-D8D5-412D-A2DD-F21BE3584AAA}" sibTransId="{16E2F4A1-3CCF-4493-AA20-16817F55C812}"/>
    <dgm:cxn modelId="{EA54F5B6-D8FA-45E3-AF89-96BE81F6E5FF}" type="presOf" srcId="{9CCB3BA9-108D-47F2-BE35-CA51E8E6F535}" destId="{F359FB0E-E31D-4C74-B5BA-ADFB9EC689EB}" srcOrd="0" destOrd="0" presId="urn:microsoft.com/office/officeart/2018/2/layout/IconVerticalSolidList"/>
    <dgm:cxn modelId="{2D4587C4-9B67-4761-98AD-381395E0917C}" srcId="{9CCB3BA9-108D-47F2-BE35-CA51E8E6F535}" destId="{4FB67421-8252-42DC-9AB6-C9B26BE67739}" srcOrd="0" destOrd="0" parTransId="{3A2376A2-424B-448D-BA23-056CF44B22C4}" sibTransId="{CC2FE017-32D7-431C-A9AC-BEAF01B2A5D5}"/>
    <dgm:cxn modelId="{F624BAF5-F65B-44C2-B2AA-8D0AF17E46A4}" srcId="{9CCB3BA9-108D-47F2-BE35-CA51E8E6F535}" destId="{FBDF731D-0EBE-4BC2-812F-996506BE5E31}" srcOrd="3" destOrd="0" parTransId="{AB08C3A0-1648-4A94-A773-67625424277D}" sibTransId="{743B4A3F-8DDA-4473-AEB2-AF6B3196CBFC}"/>
    <dgm:cxn modelId="{585E1F05-6BA1-42B2-8256-4BABDA5C25B4}" type="presParOf" srcId="{F359FB0E-E31D-4C74-B5BA-ADFB9EC689EB}" destId="{879B025F-B06E-47B2-B984-28203572FA96}" srcOrd="0" destOrd="0" presId="urn:microsoft.com/office/officeart/2018/2/layout/IconVerticalSolidList"/>
    <dgm:cxn modelId="{1FB915E6-2C22-4559-94FA-23E0E7F84C9E}" type="presParOf" srcId="{879B025F-B06E-47B2-B984-28203572FA96}" destId="{D810F40E-6D37-4311-AA42-A57A8E2AA501}" srcOrd="0" destOrd="0" presId="urn:microsoft.com/office/officeart/2018/2/layout/IconVerticalSolidList"/>
    <dgm:cxn modelId="{BE3887D1-17D7-46C8-B002-05AC55FD7455}" type="presParOf" srcId="{879B025F-B06E-47B2-B984-28203572FA96}" destId="{E4083498-3AB5-417E-9934-E3BCE444921B}" srcOrd="1" destOrd="0" presId="urn:microsoft.com/office/officeart/2018/2/layout/IconVerticalSolidList"/>
    <dgm:cxn modelId="{903A6AE2-A808-4F32-AA91-F32632BB2E02}" type="presParOf" srcId="{879B025F-B06E-47B2-B984-28203572FA96}" destId="{F1639FF6-4071-4487-9357-9E0B5697C8AD}" srcOrd="2" destOrd="0" presId="urn:microsoft.com/office/officeart/2018/2/layout/IconVerticalSolidList"/>
    <dgm:cxn modelId="{425A11BC-C9EE-4C18-8B43-EB8FE25425CB}" type="presParOf" srcId="{879B025F-B06E-47B2-B984-28203572FA96}" destId="{4DEEDF30-FBF9-44D5-9F3A-98883601B437}" srcOrd="3" destOrd="0" presId="urn:microsoft.com/office/officeart/2018/2/layout/IconVerticalSolidList"/>
    <dgm:cxn modelId="{0F797764-3069-4E72-9080-428D71F2CEE0}" type="presParOf" srcId="{F359FB0E-E31D-4C74-B5BA-ADFB9EC689EB}" destId="{1FF2E582-88C7-4DE5-A434-DDA4CBF39A00}" srcOrd="1" destOrd="0" presId="urn:microsoft.com/office/officeart/2018/2/layout/IconVerticalSolidList"/>
    <dgm:cxn modelId="{F3482E7D-BE96-456E-9714-CF477DBCBE9A}" type="presParOf" srcId="{F359FB0E-E31D-4C74-B5BA-ADFB9EC689EB}" destId="{76198E72-E526-4EC7-9C97-7B2A0749EA23}" srcOrd="2" destOrd="0" presId="urn:microsoft.com/office/officeart/2018/2/layout/IconVerticalSolidList"/>
    <dgm:cxn modelId="{98D4D9F3-DA8F-4A4C-8187-3324463922D8}" type="presParOf" srcId="{76198E72-E526-4EC7-9C97-7B2A0749EA23}" destId="{80C7A2E6-1A32-4404-81E9-B5AA5E861F78}" srcOrd="0" destOrd="0" presId="urn:microsoft.com/office/officeart/2018/2/layout/IconVerticalSolidList"/>
    <dgm:cxn modelId="{66FAD979-5D16-48B4-9CA7-46DDAC01ABC8}" type="presParOf" srcId="{76198E72-E526-4EC7-9C97-7B2A0749EA23}" destId="{567C3B71-487B-4687-9CF6-DC7692487FBD}" srcOrd="1" destOrd="0" presId="urn:microsoft.com/office/officeart/2018/2/layout/IconVerticalSolidList"/>
    <dgm:cxn modelId="{9A80AEAB-91A0-4A3B-A4E6-D0B08507172E}" type="presParOf" srcId="{76198E72-E526-4EC7-9C97-7B2A0749EA23}" destId="{58230035-94A8-4EC6-956D-C728908FC537}" srcOrd="2" destOrd="0" presId="urn:microsoft.com/office/officeart/2018/2/layout/IconVerticalSolidList"/>
    <dgm:cxn modelId="{1D2B21F1-E69B-41ED-AD59-727FE2F88515}" type="presParOf" srcId="{76198E72-E526-4EC7-9C97-7B2A0749EA23}" destId="{1F59A631-922C-40A8-AAC7-7F00D909FA56}" srcOrd="3" destOrd="0" presId="urn:microsoft.com/office/officeart/2018/2/layout/IconVerticalSolidList"/>
    <dgm:cxn modelId="{EDC2C692-B524-44BE-8E64-911538FC13CF}" type="presParOf" srcId="{F359FB0E-E31D-4C74-B5BA-ADFB9EC689EB}" destId="{BD216ED3-031B-4BD7-978F-6B2AABD123B1}" srcOrd="3" destOrd="0" presId="urn:microsoft.com/office/officeart/2018/2/layout/IconVerticalSolidList"/>
    <dgm:cxn modelId="{DF561A2B-C18A-4D53-87ED-A41AAAAFBF19}" type="presParOf" srcId="{F359FB0E-E31D-4C74-B5BA-ADFB9EC689EB}" destId="{D470F8D1-4B7F-448B-96E7-EC11A2479BB4}" srcOrd="4" destOrd="0" presId="urn:microsoft.com/office/officeart/2018/2/layout/IconVerticalSolidList"/>
    <dgm:cxn modelId="{309582F0-5F55-4769-B57F-F77E88075B67}" type="presParOf" srcId="{D470F8D1-4B7F-448B-96E7-EC11A2479BB4}" destId="{CCB5838E-14BF-4B37-8440-D4E2FC8B9644}" srcOrd="0" destOrd="0" presId="urn:microsoft.com/office/officeart/2018/2/layout/IconVerticalSolidList"/>
    <dgm:cxn modelId="{5C4B96AE-491E-4B79-B781-79F4C41D8228}" type="presParOf" srcId="{D470F8D1-4B7F-448B-96E7-EC11A2479BB4}" destId="{42321C27-4C48-49AB-9B8F-A70385B8EB75}" srcOrd="1" destOrd="0" presId="urn:microsoft.com/office/officeart/2018/2/layout/IconVerticalSolidList"/>
    <dgm:cxn modelId="{16502C44-84B3-4097-A819-C7342C8BCB94}" type="presParOf" srcId="{D470F8D1-4B7F-448B-96E7-EC11A2479BB4}" destId="{A28231C8-28CB-494C-95F4-E717B2692348}" srcOrd="2" destOrd="0" presId="urn:microsoft.com/office/officeart/2018/2/layout/IconVerticalSolidList"/>
    <dgm:cxn modelId="{0B61F97D-EEE7-4457-BBD8-3C31B431F0E7}" type="presParOf" srcId="{D470F8D1-4B7F-448B-96E7-EC11A2479BB4}" destId="{4F49ED79-0AF2-47ED-8922-73417E558CA6}" srcOrd="3" destOrd="0" presId="urn:microsoft.com/office/officeart/2018/2/layout/IconVerticalSolidList"/>
    <dgm:cxn modelId="{5225C2F9-4AEE-4B07-90C1-59BEA7CD7B2B}" type="presParOf" srcId="{F359FB0E-E31D-4C74-B5BA-ADFB9EC689EB}" destId="{9FB6ECC0-A7C1-48D7-BE26-850BC0DA7795}" srcOrd="5" destOrd="0" presId="urn:microsoft.com/office/officeart/2018/2/layout/IconVerticalSolidList"/>
    <dgm:cxn modelId="{F34B8149-73F1-4F70-803D-3EBE13D20016}" type="presParOf" srcId="{F359FB0E-E31D-4C74-B5BA-ADFB9EC689EB}" destId="{E8883F1C-CE1B-435F-9805-AFDE06D9EE68}" srcOrd="6" destOrd="0" presId="urn:microsoft.com/office/officeart/2018/2/layout/IconVerticalSolidList"/>
    <dgm:cxn modelId="{BB582079-64B2-4A9C-A761-3B8F55B818E4}" type="presParOf" srcId="{E8883F1C-CE1B-435F-9805-AFDE06D9EE68}" destId="{1FBFC90F-3F30-4F0E-8624-986665725B25}" srcOrd="0" destOrd="0" presId="urn:microsoft.com/office/officeart/2018/2/layout/IconVerticalSolidList"/>
    <dgm:cxn modelId="{B77C797F-5ADB-4F03-AC67-957C0FC65E10}" type="presParOf" srcId="{E8883F1C-CE1B-435F-9805-AFDE06D9EE68}" destId="{61CAF35F-1A3B-4FF8-8763-7A9B1A1EA84C}" srcOrd="1" destOrd="0" presId="urn:microsoft.com/office/officeart/2018/2/layout/IconVerticalSolidList"/>
    <dgm:cxn modelId="{444C1E54-BF99-40C8-882B-FC65836EF386}" type="presParOf" srcId="{E8883F1C-CE1B-435F-9805-AFDE06D9EE68}" destId="{28D35FBA-32D9-4D4F-B5C5-F33243F34266}" srcOrd="2" destOrd="0" presId="urn:microsoft.com/office/officeart/2018/2/layout/IconVerticalSolidList"/>
    <dgm:cxn modelId="{2263C853-581E-4673-92CF-551EBB118871}" type="presParOf" srcId="{E8883F1C-CE1B-435F-9805-AFDE06D9EE68}" destId="{23931463-FFD3-4F3F-A4BE-CC0702523517}"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0F40E-6D37-4311-AA42-A57A8E2AA501}">
      <dsp:nvSpPr>
        <dsp:cNvPr id="0" name=""/>
        <dsp:cNvSpPr/>
      </dsp:nvSpPr>
      <dsp:spPr>
        <a:xfrm>
          <a:off x="0" y="22469"/>
          <a:ext cx="8823960" cy="7303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4083498-3AB5-417E-9934-E3BCE444921B}">
      <dsp:nvSpPr>
        <dsp:cNvPr id="0" name=""/>
        <dsp:cNvSpPr/>
      </dsp:nvSpPr>
      <dsp:spPr>
        <a:xfrm>
          <a:off x="255173" y="426890"/>
          <a:ext cx="401677" cy="4016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EEDF30-FBF9-44D5-9F3A-98883601B437}">
      <dsp:nvSpPr>
        <dsp:cNvPr id="0" name=""/>
        <dsp:cNvSpPr/>
      </dsp:nvSpPr>
      <dsp:spPr>
        <a:xfrm>
          <a:off x="889164" y="173461"/>
          <a:ext cx="7556579" cy="7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82" tIns="75182" rIns="75182" bIns="75182" numCol="1" spcCol="1270" anchor="ctr" anchorCtr="0">
          <a:noAutofit/>
        </a:bodyPr>
        <a:lstStyle/>
        <a:p>
          <a:pPr marL="0" lvl="0" indent="0" algn="l" defTabSz="622300">
            <a:lnSpc>
              <a:spcPct val="100000"/>
            </a:lnSpc>
            <a:spcBef>
              <a:spcPct val="0"/>
            </a:spcBef>
            <a:spcAft>
              <a:spcPct val="35000"/>
            </a:spcAft>
            <a:buNone/>
          </a:pPr>
          <a:r>
            <a:rPr lang="en-US" sz="1400" b="1" i="0" u="sng" kern="1200" dirty="0"/>
            <a:t>Research Funding</a:t>
          </a:r>
          <a:r>
            <a:rPr lang="en-US" sz="1400" b="0" i="0" kern="1200" dirty="0"/>
            <a:t>:  NIH, PCORI, DCRI, FDA, Astra Zeneca, American Regent, Alzheimer's Drug Discovery Foundation, Eidos, Bayer, Pfizer, Gates</a:t>
          </a:r>
          <a:endParaRPr lang="en-US" sz="1400" kern="1200" dirty="0"/>
        </a:p>
      </dsp:txBody>
      <dsp:txXfrm>
        <a:off x="889164" y="173461"/>
        <a:ext cx="7556579" cy="710384"/>
      </dsp:txXfrm>
    </dsp:sp>
    <dsp:sp modelId="{80C7A2E6-1A32-4404-81E9-B5AA5E861F78}">
      <dsp:nvSpPr>
        <dsp:cNvPr id="0" name=""/>
        <dsp:cNvSpPr/>
      </dsp:nvSpPr>
      <dsp:spPr>
        <a:xfrm>
          <a:off x="0" y="895944"/>
          <a:ext cx="8823960" cy="7303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567C3B71-487B-4687-9CF6-DC7692487FBD}">
      <dsp:nvSpPr>
        <dsp:cNvPr id="0" name=""/>
        <dsp:cNvSpPr/>
      </dsp:nvSpPr>
      <dsp:spPr>
        <a:xfrm>
          <a:off x="259873" y="1415305"/>
          <a:ext cx="401677" cy="4016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59A631-922C-40A8-AAC7-7F00D909FA56}">
      <dsp:nvSpPr>
        <dsp:cNvPr id="0" name=""/>
        <dsp:cNvSpPr/>
      </dsp:nvSpPr>
      <dsp:spPr>
        <a:xfrm>
          <a:off x="878244" y="1341105"/>
          <a:ext cx="7636150" cy="6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58" tIns="73058" rIns="73058" bIns="73058" numCol="1" spcCol="1270" anchor="ctr" anchorCtr="0">
          <a:noAutofit/>
        </a:bodyPr>
        <a:lstStyle/>
        <a:p>
          <a:pPr marL="0" lvl="0" indent="0" algn="l" defTabSz="622300">
            <a:lnSpc>
              <a:spcPct val="100000"/>
            </a:lnSpc>
            <a:spcBef>
              <a:spcPct val="0"/>
            </a:spcBef>
            <a:spcAft>
              <a:spcPct val="35000"/>
            </a:spcAft>
            <a:buNone/>
          </a:pPr>
          <a:r>
            <a:rPr lang="en-US" sz="1400" b="1" i="0" u="sng" kern="1200" dirty="0"/>
            <a:t>DSMBs: </a:t>
          </a:r>
          <a:r>
            <a:rPr lang="en-US" sz="1400" b="0" i="0" u="none" kern="1200" dirty="0"/>
            <a:t>Merck, AstraZeneca, Lilly, Sanofi, UCB, Alkermes, BMS, Amgen, Biogen, </a:t>
          </a:r>
          <a:r>
            <a:rPr lang="en-US" sz="1400" b="0" i="0" u="none" kern="1200" dirty="0" err="1"/>
            <a:t>BridgeBio</a:t>
          </a:r>
          <a:r>
            <a:rPr lang="en-US" sz="1400" b="0" i="0" u="none" kern="1200" dirty="0"/>
            <a:t>/</a:t>
          </a:r>
          <a:r>
            <a:rPr lang="en-US" sz="1400" b="0" i="0" u="none" kern="1200" dirty="0" err="1"/>
            <a:t>MLBio</a:t>
          </a:r>
          <a:r>
            <a:rPr lang="en-US" sz="1400" b="0" i="0" u="none" kern="1200" dirty="0"/>
            <a:t>, </a:t>
          </a:r>
          <a:r>
            <a:rPr lang="en-US" sz="1400" b="0" i="0" u="none" kern="1200" dirty="0" err="1"/>
            <a:t>BridgeBio</a:t>
          </a:r>
          <a:r>
            <a:rPr lang="en-US" sz="1400" b="0" i="0" u="none" kern="1200" dirty="0"/>
            <a:t> QED, </a:t>
          </a:r>
          <a:r>
            <a:rPr lang="en-US" sz="1400" b="0" i="0" u="none" kern="1200" dirty="0" err="1"/>
            <a:t>AskBio</a:t>
          </a:r>
          <a:r>
            <a:rPr lang="en-US" sz="1400" b="0" i="0" u="none" kern="1200" dirty="0"/>
            <a:t>, </a:t>
          </a:r>
          <a:r>
            <a:rPr lang="en-US" sz="1400" b="0" i="0" u="none" kern="1200" dirty="0" err="1"/>
            <a:t>Priovant</a:t>
          </a:r>
          <a:r>
            <a:rPr lang="en-US" sz="1400" b="0" i="0" u="none" kern="1200" dirty="0"/>
            <a:t>, Cook </a:t>
          </a:r>
          <a:r>
            <a:rPr lang="en-US" sz="1400" b="0" i="0" u="none" kern="1200" dirty="0" err="1"/>
            <a:t>Myosite</a:t>
          </a:r>
          <a:r>
            <a:rPr lang="en-US" sz="1400" b="0" i="0" u="none" kern="1200" dirty="0"/>
            <a:t>, </a:t>
          </a:r>
          <a:r>
            <a:rPr lang="en-US" sz="1400" b="0" i="0" u="none" kern="1200" dirty="0" err="1"/>
            <a:t>Pulmocide</a:t>
          </a:r>
          <a:r>
            <a:rPr lang="en-US" sz="1400" b="0" i="0" u="none" kern="1200" dirty="0"/>
            <a:t>, Reunion, NIH-RECOVER, NIH-ACTIV-6, </a:t>
          </a:r>
          <a:r>
            <a:rPr lang="en-US" sz="1400" b="0" i="0" u="none" kern="1200" dirty="0" err="1"/>
            <a:t>Priovant</a:t>
          </a:r>
          <a:endParaRPr lang="en-US" sz="1400" b="0" i="0" u="none" kern="1200" dirty="0"/>
        </a:p>
        <a:p>
          <a:pPr marL="0" lvl="0" indent="0" algn="l" defTabSz="622300">
            <a:lnSpc>
              <a:spcPct val="100000"/>
            </a:lnSpc>
            <a:spcBef>
              <a:spcPct val="0"/>
            </a:spcBef>
            <a:spcAft>
              <a:spcPct val="35000"/>
            </a:spcAft>
            <a:buNone/>
          </a:pPr>
          <a:r>
            <a:rPr lang="en-US" sz="1400" b="1" i="0" u="sng" kern="1200" dirty="0"/>
            <a:t>Consulting:</a:t>
          </a:r>
          <a:r>
            <a:rPr lang="en-US" sz="1400" b="0" i="0" u="none" kern="1200" dirty="0"/>
            <a:t> Clover/CEPI, Amgen, </a:t>
          </a:r>
          <a:r>
            <a:rPr lang="en-US" sz="1400" b="0" i="0" u="none" kern="1200" dirty="0" err="1"/>
            <a:t>Inventprise</a:t>
          </a:r>
          <a:r>
            <a:rPr lang="en-US" sz="1400" b="0" i="0" u="none" kern="1200" dirty="0"/>
            <a:t> (Gates), </a:t>
          </a:r>
          <a:r>
            <a:rPr lang="en-US" sz="1400" b="0" i="0" u="none" kern="1200" dirty="0" err="1"/>
            <a:t>Mountainfield</a:t>
          </a:r>
          <a:endParaRPr lang="en-US" sz="1400" b="0" i="0" u="none" kern="1200" dirty="0"/>
        </a:p>
        <a:p>
          <a:pPr marL="0" lvl="0" indent="0" algn="l" defTabSz="622300">
            <a:lnSpc>
              <a:spcPct val="100000"/>
            </a:lnSpc>
            <a:spcBef>
              <a:spcPct val="0"/>
            </a:spcBef>
            <a:spcAft>
              <a:spcPct val="35000"/>
            </a:spcAft>
            <a:buNone/>
          </a:pPr>
          <a:endParaRPr lang="en-US" sz="1400" b="0" u="none" kern="1200" dirty="0"/>
        </a:p>
      </dsp:txBody>
      <dsp:txXfrm>
        <a:off x="878244" y="1341105"/>
        <a:ext cx="7636150" cy="670814"/>
      </dsp:txXfrm>
    </dsp:sp>
    <dsp:sp modelId="{CCB5838E-14BF-4B37-8440-D4E2FC8B9644}">
      <dsp:nvSpPr>
        <dsp:cNvPr id="0" name=""/>
        <dsp:cNvSpPr/>
      </dsp:nvSpPr>
      <dsp:spPr>
        <a:xfrm>
          <a:off x="0" y="1986545"/>
          <a:ext cx="8823960" cy="7303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42321C27-4C48-49AB-9B8F-A70385B8EB75}">
      <dsp:nvSpPr>
        <dsp:cNvPr id="0" name=""/>
        <dsp:cNvSpPr/>
      </dsp:nvSpPr>
      <dsp:spPr>
        <a:xfrm>
          <a:off x="255173" y="2422542"/>
          <a:ext cx="401677" cy="401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49ED79-0AF2-47ED-8922-73417E558CA6}">
      <dsp:nvSpPr>
        <dsp:cNvPr id="0" name=""/>
        <dsp:cNvSpPr/>
      </dsp:nvSpPr>
      <dsp:spPr>
        <a:xfrm>
          <a:off x="889164" y="2014758"/>
          <a:ext cx="7556579" cy="1144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82" tIns="75182" rIns="75182" bIns="75182" numCol="1" spcCol="1270" anchor="ctr" anchorCtr="0">
          <a:noAutofit/>
        </a:bodyPr>
        <a:lstStyle/>
        <a:p>
          <a:pPr marL="0" lvl="0" indent="0" algn="l" defTabSz="622300">
            <a:lnSpc>
              <a:spcPct val="100000"/>
            </a:lnSpc>
            <a:spcBef>
              <a:spcPct val="0"/>
            </a:spcBef>
            <a:spcAft>
              <a:spcPct val="35000"/>
            </a:spcAft>
            <a:buNone/>
          </a:pPr>
          <a:r>
            <a:rPr lang="en-US" sz="1400" b="1" i="0" u="sng" kern="1200" dirty="0"/>
            <a:t>Boards</a:t>
          </a:r>
          <a:r>
            <a:rPr lang="en-US" sz="1400" b="0" i="0" kern="1200" dirty="0"/>
            <a:t>: European Medicines Agency Technical Advisory Group, Frontier Science </a:t>
          </a:r>
          <a:r>
            <a:rPr lang="en-US" sz="1400" b="0" i="0" kern="1200"/>
            <a:t>Foundation, California </a:t>
          </a:r>
          <a:r>
            <a:rPr lang="en-US" sz="1400" b="0" i="0" kern="1200" dirty="0"/>
            <a:t>Institute for Regenerative Medicine, Doctor Evidence Medical Strategy, Clover Scientific Advisory Board</a:t>
          </a:r>
          <a:endParaRPr lang="en-US" sz="1400" kern="1200" dirty="0"/>
        </a:p>
      </dsp:txBody>
      <dsp:txXfrm>
        <a:off x="889164" y="2014758"/>
        <a:ext cx="7556579" cy="1144635"/>
      </dsp:txXfrm>
    </dsp:sp>
    <dsp:sp modelId="{1FBFC90F-3F30-4F0E-8624-986665725B25}">
      <dsp:nvSpPr>
        <dsp:cNvPr id="0" name=""/>
        <dsp:cNvSpPr/>
      </dsp:nvSpPr>
      <dsp:spPr>
        <a:xfrm>
          <a:off x="0" y="3057208"/>
          <a:ext cx="8823960" cy="7303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61CAF35F-1A3B-4FF8-8763-7A9B1A1EA84C}">
      <dsp:nvSpPr>
        <dsp:cNvPr id="0" name=""/>
        <dsp:cNvSpPr/>
      </dsp:nvSpPr>
      <dsp:spPr>
        <a:xfrm>
          <a:off x="225292" y="3212388"/>
          <a:ext cx="401677" cy="401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931463-FFD3-4F3F-A4BE-CC0702523517}">
      <dsp:nvSpPr>
        <dsp:cNvPr id="0" name=""/>
        <dsp:cNvSpPr/>
      </dsp:nvSpPr>
      <dsp:spPr>
        <a:xfrm>
          <a:off x="843522" y="2992116"/>
          <a:ext cx="7556579" cy="71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82" tIns="75182" rIns="75182" bIns="75182" numCol="1" spcCol="1270" anchor="ctr" anchorCtr="0">
          <a:noAutofit/>
        </a:bodyPr>
        <a:lstStyle/>
        <a:p>
          <a:pPr marL="0" lvl="0" indent="0" algn="l" defTabSz="622300">
            <a:lnSpc>
              <a:spcPct val="100000"/>
            </a:lnSpc>
            <a:spcBef>
              <a:spcPct val="0"/>
            </a:spcBef>
            <a:spcAft>
              <a:spcPct val="35000"/>
            </a:spcAft>
            <a:buNone/>
          </a:pPr>
          <a:r>
            <a:rPr lang="en-US" sz="1400" b="1" i="0" u="sng" kern="1200" dirty="0"/>
            <a:t>Equity Interest</a:t>
          </a:r>
          <a:r>
            <a:rPr lang="en-US" sz="1400" b="0" i="0" kern="1200" dirty="0"/>
            <a:t>:  GlaxoSmithKline, </a:t>
          </a:r>
          <a:r>
            <a:rPr lang="en-US" sz="1400" b="0" i="0" kern="1200" dirty="0" err="1"/>
            <a:t>DataVant</a:t>
          </a:r>
          <a:r>
            <a:rPr lang="en-US" sz="1400" b="0" i="0" kern="1200" dirty="0"/>
            <a:t>, Spencer, Doctor Evidence, Clover, </a:t>
          </a:r>
          <a:r>
            <a:rPr lang="en-US" sz="1400" b="0" i="0" kern="1200" dirty="0" err="1"/>
            <a:t>Mountainfield</a:t>
          </a:r>
          <a:endParaRPr lang="en-US" sz="1400" kern="1200" dirty="0"/>
        </a:p>
      </dsp:txBody>
      <dsp:txXfrm>
        <a:off x="843522" y="2992116"/>
        <a:ext cx="7556579" cy="7103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586"/>
            <a:ext cx="3037523" cy="461489"/>
          </a:xfrm>
          <a:prstGeom prst="rect">
            <a:avLst/>
          </a:prstGeom>
          <a:noFill/>
          <a:ln w="9525">
            <a:noFill/>
            <a:miter lim="800000"/>
            <a:headEnd/>
            <a:tailEnd/>
          </a:ln>
        </p:spPr>
        <p:txBody>
          <a:bodyPr vert="horz" wrap="square" lIns="18534" tIns="0" rIns="18534" bIns="0" numCol="1" anchor="t" anchorCtr="0" compatLnSpc="1">
            <a:prstTxWarp prst="textNoShape">
              <a:avLst/>
            </a:prstTxWarp>
          </a:bodyPr>
          <a:lstStyle>
            <a:lvl1pPr defTabSz="928268" eaLnBrk="0" hangingPunct="0">
              <a:defRPr sz="1000" i="1">
                <a:solidFill>
                  <a:schemeClr val="tx1"/>
                </a:solidFill>
              </a:defRPr>
            </a:lvl1pPr>
          </a:lstStyle>
          <a:p>
            <a:endParaRPr lang="en-US"/>
          </a:p>
        </p:txBody>
      </p:sp>
      <p:sp>
        <p:nvSpPr>
          <p:cNvPr id="4099" name="Rectangle 3"/>
          <p:cNvSpPr>
            <a:spLocks noGrp="1" noChangeArrowheads="1"/>
          </p:cNvSpPr>
          <p:nvPr>
            <p:ph type="dt" sz="quarter" idx="1"/>
          </p:nvPr>
        </p:nvSpPr>
        <p:spPr bwMode="auto">
          <a:xfrm>
            <a:off x="3972877" y="1586"/>
            <a:ext cx="3037523" cy="461489"/>
          </a:xfrm>
          <a:prstGeom prst="rect">
            <a:avLst/>
          </a:prstGeom>
          <a:noFill/>
          <a:ln w="9525">
            <a:noFill/>
            <a:miter lim="800000"/>
            <a:headEnd/>
            <a:tailEnd/>
          </a:ln>
        </p:spPr>
        <p:txBody>
          <a:bodyPr vert="horz" wrap="square" lIns="18534" tIns="0" rIns="18534" bIns="0" numCol="1" anchor="t" anchorCtr="0" compatLnSpc="1">
            <a:prstTxWarp prst="textNoShape">
              <a:avLst/>
            </a:prstTxWarp>
          </a:bodyPr>
          <a:lstStyle>
            <a:lvl1pPr algn="r" defTabSz="928268" eaLnBrk="0" hangingPunct="0">
              <a:defRPr sz="1000" i="1">
                <a:solidFill>
                  <a:schemeClr val="tx1"/>
                </a:solidFill>
              </a:defRPr>
            </a:lvl1pPr>
          </a:lstStyle>
          <a:p>
            <a:endParaRPr lang="en-US"/>
          </a:p>
        </p:txBody>
      </p:sp>
      <p:sp>
        <p:nvSpPr>
          <p:cNvPr id="4100" name="Rectangle 4"/>
          <p:cNvSpPr>
            <a:spLocks noGrp="1" noChangeArrowheads="1"/>
          </p:cNvSpPr>
          <p:nvPr>
            <p:ph type="ftr" sz="quarter" idx="2"/>
          </p:nvPr>
        </p:nvSpPr>
        <p:spPr bwMode="auto">
          <a:xfrm>
            <a:off x="0" y="8833325"/>
            <a:ext cx="3037523" cy="461490"/>
          </a:xfrm>
          <a:prstGeom prst="rect">
            <a:avLst/>
          </a:prstGeom>
          <a:noFill/>
          <a:ln w="9525">
            <a:noFill/>
            <a:miter lim="800000"/>
            <a:headEnd/>
            <a:tailEnd/>
          </a:ln>
        </p:spPr>
        <p:txBody>
          <a:bodyPr vert="horz" wrap="square" lIns="18534" tIns="0" rIns="18534" bIns="0" numCol="1" anchor="b" anchorCtr="0" compatLnSpc="1">
            <a:prstTxWarp prst="textNoShape">
              <a:avLst/>
            </a:prstTxWarp>
          </a:bodyPr>
          <a:lstStyle>
            <a:lvl1pPr defTabSz="928268" eaLnBrk="0" hangingPunct="0">
              <a:defRPr sz="1000" i="1">
                <a:solidFill>
                  <a:schemeClr val="tx1"/>
                </a:solidFill>
              </a:defRPr>
            </a:lvl1pPr>
          </a:lstStyle>
          <a:p>
            <a:endParaRPr lang="en-US"/>
          </a:p>
        </p:txBody>
      </p:sp>
      <p:sp>
        <p:nvSpPr>
          <p:cNvPr id="4101" name="Rectangle 5"/>
          <p:cNvSpPr>
            <a:spLocks noGrp="1" noChangeArrowheads="1"/>
          </p:cNvSpPr>
          <p:nvPr>
            <p:ph type="sldNum" sz="quarter" idx="3"/>
          </p:nvPr>
        </p:nvSpPr>
        <p:spPr bwMode="auto">
          <a:xfrm>
            <a:off x="3972877" y="8833325"/>
            <a:ext cx="3037523" cy="461490"/>
          </a:xfrm>
          <a:prstGeom prst="rect">
            <a:avLst/>
          </a:prstGeom>
          <a:noFill/>
          <a:ln w="9525">
            <a:noFill/>
            <a:miter lim="800000"/>
            <a:headEnd/>
            <a:tailEnd/>
          </a:ln>
        </p:spPr>
        <p:txBody>
          <a:bodyPr vert="horz" wrap="square" lIns="18534" tIns="0" rIns="18534" bIns="0" numCol="1" anchor="b" anchorCtr="0" compatLnSpc="1">
            <a:prstTxWarp prst="textNoShape">
              <a:avLst/>
            </a:prstTxWarp>
          </a:bodyPr>
          <a:lstStyle>
            <a:lvl1pPr algn="r" defTabSz="928268" eaLnBrk="0" hangingPunct="0">
              <a:defRPr sz="1000" i="1">
                <a:solidFill>
                  <a:schemeClr val="tx1"/>
                </a:solidFill>
              </a:defRPr>
            </a:lvl1pPr>
          </a:lstStyle>
          <a:p>
            <a:fld id="{AF8693A5-3BE9-48FE-8698-A5886BA6C775}" type="slidenum">
              <a:rPr lang="en-US"/>
              <a:pPr/>
              <a:t>‹#›</a:t>
            </a:fld>
            <a:endParaRPr lang="en-US"/>
          </a:p>
        </p:txBody>
      </p:sp>
      <p:sp>
        <p:nvSpPr>
          <p:cNvPr id="4102" name="Rectangle 6"/>
          <p:cNvSpPr>
            <a:spLocks noChangeArrowheads="1"/>
          </p:cNvSpPr>
          <p:nvPr/>
        </p:nvSpPr>
        <p:spPr bwMode="auto">
          <a:xfrm>
            <a:off x="3107276" y="8852355"/>
            <a:ext cx="789510" cy="259780"/>
          </a:xfrm>
          <a:prstGeom prst="rect">
            <a:avLst/>
          </a:prstGeom>
          <a:noFill/>
          <a:ln w="9525">
            <a:noFill/>
            <a:miter lim="800000"/>
            <a:headEnd/>
            <a:tailEnd/>
          </a:ln>
        </p:spPr>
        <p:txBody>
          <a:bodyPr wrap="none" lIns="91132" tIns="46338" rIns="91132" bIns="46338">
            <a:spAutoFit/>
          </a:bodyPr>
          <a:lstStyle/>
          <a:p>
            <a:pPr algn="ctr" defTabSz="958110" eaLnBrk="0" hangingPunct="0">
              <a:lnSpc>
                <a:spcPct val="90000"/>
              </a:lnSpc>
            </a:pPr>
            <a:r>
              <a:rPr lang="en-US" sz="1200" dirty="0">
                <a:solidFill>
                  <a:schemeClr val="tx1"/>
                </a:solidFill>
              </a:rPr>
              <a:t>Page </a:t>
            </a:r>
            <a:fld id="{37E68AF9-4EB2-410B-B8AA-4648D127E9FE}" type="slidenum">
              <a:rPr lang="en-US" sz="1200">
                <a:solidFill>
                  <a:schemeClr val="tx1"/>
                </a:solidFill>
              </a:rPr>
              <a:pPr algn="ctr" defTabSz="958110" eaLnBrk="0" hangingPunct="0">
                <a:lnSpc>
                  <a:spcPct val="90000"/>
                </a:lnSpc>
              </a:pPr>
              <a:t>‹#›</a:t>
            </a:fld>
            <a:endParaRPr lang="en-US" sz="1200" dirty="0">
              <a:solidFill>
                <a:schemeClr val="tx1"/>
              </a:solidFill>
            </a:endParaRPr>
          </a:p>
        </p:txBody>
      </p:sp>
    </p:spTree>
    <p:extLst>
      <p:ext uri="{BB962C8B-B14F-4D97-AF65-F5344CB8AC3E}">
        <p14:creationId xmlns:p14="http://schemas.microsoft.com/office/powerpoint/2010/main" val="2821782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6"/>
            <a:ext cx="3037523" cy="461489"/>
          </a:xfrm>
          <a:prstGeom prst="rect">
            <a:avLst/>
          </a:prstGeom>
          <a:noFill/>
          <a:ln w="9525">
            <a:noFill/>
            <a:miter lim="800000"/>
            <a:headEnd/>
            <a:tailEnd/>
          </a:ln>
        </p:spPr>
        <p:txBody>
          <a:bodyPr vert="horz" wrap="square" lIns="18534" tIns="0" rIns="18534" bIns="0" numCol="1" anchor="t" anchorCtr="0" compatLnSpc="1">
            <a:prstTxWarp prst="textNoShape">
              <a:avLst/>
            </a:prstTxWarp>
          </a:bodyPr>
          <a:lstStyle>
            <a:lvl1pPr defTabSz="928268" eaLnBrk="0" hangingPunct="0">
              <a:defRPr sz="1000" i="1">
                <a:solidFill>
                  <a:schemeClr val="tx1"/>
                </a:solidFill>
              </a:defRPr>
            </a:lvl1pPr>
          </a:lstStyle>
          <a:p>
            <a:endParaRPr lang="en-US"/>
          </a:p>
        </p:txBody>
      </p:sp>
      <p:sp>
        <p:nvSpPr>
          <p:cNvPr id="3075" name="Rectangle 3"/>
          <p:cNvSpPr>
            <a:spLocks noGrp="1" noChangeArrowheads="1"/>
          </p:cNvSpPr>
          <p:nvPr>
            <p:ph type="dt" idx="1"/>
          </p:nvPr>
        </p:nvSpPr>
        <p:spPr bwMode="auto">
          <a:xfrm>
            <a:off x="3972877" y="1586"/>
            <a:ext cx="3037523" cy="461489"/>
          </a:xfrm>
          <a:prstGeom prst="rect">
            <a:avLst/>
          </a:prstGeom>
          <a:noFill/>
          <a:ln w="9525">
            <a:noFill/>
            <a:miter lim="800000"/>
            <a:headEnd/>
            <a:tailEnd/>
          </a:ln>
        </p:spPr>
        <p:txBody>
          <a:bodyPr vert="horz" wrap="square" lIns="18534" tIns="0" rIns="18534" bIns="0" numCol="1" anchor="t" anchorCtr="0" compatLnSpc="1">
            <a:prstTxWarp prst="textNoShape">
              <a:avLst/>
            </a:prstTxWarp>
          </a:bodyPr>
          <a:lstStyle>
            <a:lvl1pPr algn="r" defTabSz="928268" eaLnBrk="0" hangingPunct="0">
              <a:defRPr sz="1000" i="1">
                <a:solidFill>
                  <a:schemeClr val="tx1"/>
                </a:solidFill>
              </a:defRPr>
            </a:lvl1pPr>
          </a:lstStyle>
          <a:p>
            <a:endParaRPr lang="en-US"/>
          </a:p>
        </p:txBody>
      </p:sp>
      <p:sp>
        <p:nvSpPr>
          <p:cNvPr id="3076" name="Rectangle 4"/>
          <p:cNvSpPr>
            <a:spLocks noGrp="1" noChangeArrowheads="1"/>
          </p:cNvSpPr>
          <p:nvPr>
            <p:ph type="ftr" sz="quarter" idx="4"/>
          </p:nvPr>
        </p:nvSpPr>
        <p:spPr bwMode="auto">
          <a:xfrm>
            <a:off x="0" y="8833325"/>
            <a:ext cx="3037523" cy="461490"/>
          </a:xfrm>
          <a:prstGeom prst="rect">
            <a:avLst/>
          </a:prstGeom>
          <a:noFill/>
          <a:ln w="9525">
            <a:noFill/>
            <a:miter lim="800000"/>
            <a:headEnd/>
            <a:tailEnd/>
          </a:ln>
        </p:spPr>
        <p:txBody>
          <a:bodyPr vert="horz" wrap="square" lIns="18534" tIns="0" rIns="18534" bIns="0" numCol="1" anchor="b" anchorCtr="0" compatLnSpc="1">
            <a:prstTxWarp prst="textNoShape">
              <a:avLst/>
            </a:prstTxWarp>
          </a:bodyPr>
          <a:lstStyle>
            <a:lvl1pPr defTabSz="928268" eaLnBrk="0" hangingPunct="0">
              <a:defRPr sz="1000" i="1">
                <a:solidFill>
                  <a:schemeClr val="tx1"/>
                </a:solidFill>
              </a:defRPr>
            </a:lvl1pPr>
          </a:lstStyle>
          <a:p>
            <a:endParaRPr lang="en-US"/>
          </a:p>
        </p:txBody>
      </p:sp>
      <p:sp>
        <p:nvSpPr>
          <p:cNvPr id="3077" name="Rectangle 5"/>
          <p:cNvSpPr>
            <a:spLocks noGrp="1" noChangeArrowheads="1"/>
          </p:cNvSpPr>
          <p:nvPr>
            <p:ph type="sldNum" sz="quarter" idx="5"/>
          </p:nvPr>
        </p:nvSpPr>
        <p:spPr bwMode="auto">
          <a:xfrm>
            <a:off x="3972877" y="8833325"/>
            <a:ext cx="3037523" cy="461490"/>
          </a:xfrm>
          <a:prstGeom prst="rect">
            <a:avLst/>
          </a:prstGeom>
          <a:noFill/>
          <a:ln w="9525">
            <a:noFill/>
            <a:miter lim="800000"/>
            <a:headEnd/>
            <a:tailEnd/>
          </a:ln>
        </p:spPr>
        <p:txBody>
          <a:bodyPr vert="horz" wrap="square" lIns="18534" tIns="0" rIns="18534" bIns="0" numCol="1" anchor="b" anchorCtr="0" compatLnSpc="1">
            <a:prstTxWarp prst="textNoShape">
              <a:avLst/>
            </a:prstTxWarp>
          </a:bodyPr>
          <a:lstStyle>
            <a:lvl1pPr algn="r" defTabSz="928268" eaLnBrk="0" hangingPunct="0">
              <a:defRPr sz="1000" i="1">
                <a:solidFill>
                  <a:schemeClr val="tx1"/>
                </a:solidFill>
              </a:defRPr>
            </a:lvl1pPr>
          </a:lstStyle>
          <a:p>
            <a:fld id="{484F0281-A443-4B70-A2F0-EEC997B995D6}" type="slidenum">
              <a:rPr lang="en-US"/>
              <a:pPr/>
              <a:t>‹#›</a:t>
            </a:fld>
            <a:endParaRPr lang="en-US"/>
          </a:p>
        </p:txBody>
      </p:sp>
      <p:sp>
        <p:nvSpPr>
          <p:cNvPr id="3078" name="Rectangle 6"/>
          <p:cNvSpPr>
            <a:spLocks noChangeArrowheads="1"/>
          </p:cNvSpPr>
          <p:nvPr/>
        </p:nvSpPr>
        <p:spPr bwMode="auto">
          <a:xfrm>
            <a:off x="3107276" y="8852355"/>
            <a:ext cx="789510" cy="259780"/>
          </a:xfrm>
          <a:prstGeom prst="rect">
            <a:avLst/>
          </a:prstGeom>
          <a:noFill/>
          <a:ln w="9525">
            <a:noFill/>
            <a:miter lim="800000"/>
            <a:headEnd/>
            <a:tailEnd/>
          </a:ln>
        </p:spPr>
        <p:txBody>
          <a:bodyPr wrap="none" lIns="91132" tIns="46338" rIns="91132" bIns="46338">
            <a:spAutoFit/>
          </a:bodyPr>
          <a:lstStyle/>
          <a:p>
            <a:pPr algn="ctr" defTabSz="958110" eaLnBrk="0" hangingPunct="0">
              <a:lnSpc>
                <a:spcPct val="90000"/>
              </a:lnSpc>
            </a:pPr>
            <a:r>
              <a:rPr lang="en-US" sz="1200" dirty="0">
                <a:solidFill>
                  <a:schemeClr val="tx1"/>
                </a:solidFill>
              </a:rPr>
              <a:t>Page </a:t>
            </a:r>
            <a:fld id="{98384EA1-7932-4C39-A117-D9D88939BF21}" type="slidenum">
              <a:rPr lang="en-US" sz="1200">
                <a:solidFill>
                  <a:schemeClr val="tx1"/>
                </a:solidFill>
              </a:rPr>
              <a:pPr algn="ctr" defTabSz="958110" eaLnBrk="0" hangingPunct="0">
                <a:lnSpc>
                  <a:spcPct val="90000"/>
                </a:lnSpc>
              </a:pPr>
              <a:t>‹#›</a:t>
            </a:fld>
            <a:endParaRPr lang="en-US" sz="1200" dirty="0">
              <a:solidFill>
                <a:schemeClr val="tx1"/>
              </a:solidFill>
            </a:endParaRPr>
          </a:p>
        </p:txBody>
      </p:sp>
      <p:sp>
        <p:nvSpPr>
          <p:cNvPr id="7175" name="Rectangle 7"/>
          <p:cNvSpPr>
            <a:spLocks noGrp="1" noRot="1" noChangeAspect="1" noChangeArrowheads="1" noTextEdit="1"/>
          </p:cNvSpPr>
          <p:nvPr>
            <p:ph type="sldImg" idx="2"/>
          </p:nvPr>
        </p:nvSpPr>
        <p:spPr bwMode="auto">
          <a:xfrm>
            <a:off x="1335088" y="5126038"/>
            <a:ext cx="4321175" cy="3241675"/>
          </a:xfrm>
          <a:prstGeom prst="rect">
            <a:avLst/>
          </a:prstGeom>
          <a:noFill/>
          <a:ln w="12700">
            <a:solidFill>
              <a:schemeClr val="tx1"/>
            </a:solidFill>
            <a:miter lim="800000"/>
            <a:headEnd/>
            <a:tailEnd/>
          </a:ln>
        </p:spPr>
      </p:sp>
      <p:sp>
        <p:nvSpPr>
          <p:cNvPr id="3080" name="Rectangle 8"/>
          <p:cNvSpPr>
            <a:spLocks noGrp="1" noChangeArrowheads="1"/>
          </p:cNvSpPr>
          <p:nvPr>
            <p:ph type="body" sz="quarter" idx="3"/>
          </p:nvPr>
        </p:nvSpPr>
        <p:spPr bwMode="auto">
          <a:xfrm>
            <a:off x="971819" y="472592"/>
            <a:ext cx="5131764" cy="4181953"/>
          </a:xfrm>
          <a:prstGeom prst="rect">
            <a:avLst/>
          </a:prstGeom>
          <a:noFill/>
          <a:ln w="9525">
            <a:noFill/>
            <a:miter lim="800000"/>
            <a:headEnd/>
            <a:tailEnd/>
          </a:ln>
        </p:spPr>
        <p:txBody>
          <a:bodyPr vert="horz" wrap="square" lIns="95765" tIns="50972" rIns="95765" bIns="50972"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4682196"/>
      </p:ext>
    </p:extLst>
  </p:cSld>
  <p:clrMap bg1="lt1" tx1="dk1" bg2="lt2" tx2="dk2" accent1="accent1" accent2="accent2" accent3="accent3" accent4="accent4" accent5="accent5" accent6="accent6" hlink="hlink" folHlink="folHlink"/>
  <p:notesStyle>
    <a:lvl1pPr algn="l" defTabSz="1030288" rtl="0" eaLnBrk="0" fontAlgn="base" hangingPunct="0">
      <a:lnSpc>
        <a:spcPct val="87000"/>
      </a:lnSpc>
      <a:spcBef>
        <a:spcPct val="40000"/>
      </a:spcBef>
      <a:spcAft>
        <a:spcPct val="0"/>
      </a:spcAft>
      <a:defRPr sz="1600" kern="1200">
        <a:solidFill>
          <a:schemeClr val="tx1"/>
        </a:solidFill>
        <a:latin typeface="Arial" charset="0"/>
        <a:ea typeface="+mn-ea"/>
        <a:cs typeface="+mn-cs"/>
      </a:defRPr>
    </a:lvl1pPr>
    <a:lvl2pPr marL="484188" algn="l" defTabSz="1030288" rtl="0" eaLnBrk="0" fontAlgn="base" hangingPunct="0">
      <a:lnSpc>
        <a:spcPct val="87000"/>
      </a:lnSpc>
      <a:spcBef>
        <a:spcPct val="40000"/>
      </a:spcBef>
      <a:spcAft>
        <a:spcPct val="0"/>
      </a:spcAft>
      <a:defRPr sz="1200" kern="1200">
        <a:solidFill>
          <a:schemeClr val="tx1"/>
        </a:solidFill>
        <a:latin typeface="Arial" charset="0"/>
        <a:ea typeface="+mn-ea"/>
        <a:cs typeface="+mn-cs"/>
      </a:defRPr>
    </a:lvl2pPr>
    <a:lvl3pPr marL="971550" algn="l" defTabSz="1030288" rtl="0" eaLnBrk="0" fontAlgn="base" hangingPunct="0">
      <a:lnSpc>
        <a:spcPct val="87000"/>
      </a:lnSpc>
      <a:spcBef>
        <a:spcPct val="40000"/>
      </a:spcBef>
      <a:spcAft>
        <a:spcPct val="0"/>
      </a:spcAft>
      <a:defRPr sz="1200" kern="1200">
        <a:solidFill>
          <a:schemeClr val="tx1"/>
        </a:solidFill>
        <a:latin typeface="Arial" charset="0"/>
        <a:ea typeface="+mn-ea"/>
        <a:cs typeface="+mn-cs"/>
      </a:defRPr>
    </a:lvl3pPr>
    <a:lvl4pPr marL="1457325" algn="l" defTabSz="1030288" rtl="0" eaLnBrk="0" fontAlgn="base" hangingPunct="0">
      <a:lnSpc>
        <a:spcPct val="87000"/>
      </a:lnSpc>
      <a:spcBef>
        <a:spcPct val="40000"/>
      </a:spcBef>
      <a:spcAft>
        <a:spcPct val="0"/>
      </a:spcAft>
      <a:defRPr sz="1200" kern="1200">
        <a:solidFill>
          <a:schemeClr val="tx1"/>
        </a:solidFill>
        <a:latin typeface="Arial" charset="0"/>
        <a:ea typeface="+mn-ea"/>
        <a:cs typeface="+mn-cs"/>
      </a:defRPr>
    </a:lvl4pPr>
    <a:lvl5pPr marL="1944688" algn="l" defTabSz="1030288" rtl="0" eaLnBrk="0" fontAlgn="base" hangingPunct="0">
      <a:lnSpc>
        <a:spcPct val="87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1BCCF-4A6A-4928-813B-A30818BD76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34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C094-D1CA-1C07-B8DA-6D16A9CA6FAF}"/>
            </a:ext>
          </a:extLst>
        </p:cNvPr>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C7947DD-BA7C-C5A8-E006-E66E6C357B2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D5FB0BCD-EC47-EC2E-D587-4983381519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5848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D5223-1D1F-4FE3-5C0F-9EA07E73686D}"/>
            </a:ext>
          </a:extLst>
        </p:cNvPr>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5BCB3B1-A9FE-9A5E-77B6-368E6CCDB24E}"/>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9A92151-4F34-AF61-5EEF-DB0A310D03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53794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66B08-3A54-FF1F-B992-547FEDE9DCC8}"/>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A51F6E9-CA02-29A9-B7DA-FA8F3D3B8072}"/>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4B6A3C8A-A9B1-2AE3-94BF-73EA31E21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0036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8EF5F-A0F4-2475-A01F-8047F93F243B}"/>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922F415-D654-6592-201A-32A144E628E9}"/>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12FBA77F-E372-443D-43B1-637B38047B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1837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C71A-88C4-9D7A-6CE3-2A17FE3386B0}"/>
            </a:ext>
          </a:extLst>
        </p:cNvPr>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54DE8388-B039-0ECB-0357-3BF14FC45B98}"/>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B81FE96C-FD7A-CF79-262E-44CCEC23AC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4777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BA5F-B62E-6AB1-0AC7-555FC5EEBED4}"/>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70B79D1-7465-B879-9118-E21649DDF005}"/>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DBF26E46-E14E-3EA2-4A0C-0E32E46C64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3056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78945-EBC1-0894-785D-484D88260756}"/>
            </a:ext>
          </a:extLst>
        </p:cNvPr>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ED71935-5F3C-BEE8-4237-BACD79791E80}"/>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D11CE562-EAB4-4B8E-E210-0BA9E08ECF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6514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B897DBC2-D4FB-4798-AE67-BC8CE0848CCC}"/>
              </a:ext>
            </a:extLst>
          </p:cNvPr>
          <p:cNvSpPr>
            <a:spLocks noGrp="1" noRot="1" noChangeAspect="1" noChangeArrowheads="1" noTextEdit="1"/>
          </p:cNvSpPr>
          <p:nvPr>
            <p:ph type="sldImg"/>
          </p:nvPr>
        </p:nvSpPr>
        <p:spPr>
          <a:ln/>
        </p:spPr>
      </p:sp>
      <p:sp>
        <p:nvSpPr>
          <p:cNvPr id="209923" name="Notes Placeholder 2">
            <a:extLst>
              <a:ext uri="{FF2B5EF4-FFF2-40B4-BE49-F238E27FC236}">
                <a16:creationId xmlns:a16="http://schemas.microsoft.com/office/drawing/2014/main" id="{ED8C465B-094C-440A-82FA-AC1A96A31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CD293AD-2F6F-4FF1-B57A-37D970465E0E}"/>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48132AF6-E53B-4AFC-A7B7-E7D2AF57A6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F662330-0D8A-49BA-AEAC-6E9A63A19AA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B3A795D4-9E91-4D7D-8EFF-672FE04432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5FCB094-729B-4966-BBA5-5DA4A91BA6C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17441C65-DB6A-43CD-A857-B2A71D3633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4A2BC-7C88-3022-66CC-C54B76E65351}"/>
            </a:ext>
          </a:extLst>
        </p:cNvPr>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8FD6DD3-32D2-9D4C-0D3C-491F173C7484}"/>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3D9D0FA8-5F9A-1698-7D6C-8A03F90ED3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9264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5992209-ABD3-4BD3-B36E-CF2E0A1A115F}"/>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9D6AAD12-BA09-495F-B273-457D84E24D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9A6E433-432A-41B0-8DAE-8176D8286DFD}"/>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D5446589-2BEC-4A85-B11A-8F784A2530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6345C-D23D-ADE6-9C52-D7AE823D0D84}"/>
            </a:ext>
          </a:extLst>
        </p:cNvPr>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8853125-CF30-4F1C-995A-EDD660521D6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89BCE7C2-C92D-309D-179F-16FF6B2698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16600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16FF7-9A4C-18F2-4512-62694139C471}"/>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A9214EC2-0D9F-E998-AC4A-BC5D6FAA7FB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BF138D43-D32F-5FBD-9CE3-85A5276537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35093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2767013" y="6564313"/>
            <a:ext cx="2513012" cy="387350"/>
          </a:xfrm>
          <a:prstGeom prst="rect">
            <a:avLst/>
          </a:prstGeom>
          <a:noFill/>
          <a:ln w="9525">
            <a:noFill/>
            <a:miter lim="800000"/>
            <a:headEnd/>
            <a:tailEnd/>
          </a:ln>
          <a:effectLst/>
        </p:spPr>
        <p:txBody>
          <a:bodyPr lIns="97648" tIns="48825" rIns="97648" bIns="48825">
            <a:spAutoFit/>
          </a:bodyPr>
          <a:lstStyle/>
          <a:p>
            <a:pPr algn="ctr" defTabSz="969963" eaLnBrk="0" hangingPunct="0">
              <a:spcBef>
                <a:spcPct val="50000"/>
              </a:spcBef>
              <a:defRPr/>
            </a:pPr>
            <a:endParaRPr lang="en-US" sz="1900">
              <a:solidFill>
                <a:schemeClr val="tx1"/>
              </a:solidFill>
            </a:endParaRPr>
          </a:p>
        </p:txBody>
      </p:sp>
      <p:grpSp>
        <p:nvGrpSpPr>
          <p:cNvPr id="5" name="Group 98"/>
          <p:cNvGrpSpPr>
            <a:grpSpLocks/>
          </p:cNvGrpSpPr>
          <p:nvPr userDrawn="1"/>
        </p:nvGrpSpPr>
        <p:grpSpPr bwMode="auto">
          <a:xfrm>
            <a:off x="0" y="0"/>
            <a:ext cx="8839200" cy="6858000"/>
            <a:chOff x="0" y="0"/>
            <a:chExt cx="5568" cy="4320"/>
          </a:xfrm>
        </p:grpSpPr>
        <p:pic>
          <p:nvPicPr>
            <p:cNvPr id="6" name="Picture 85" descr="Penn_Medicine_color_xtra_sm"/>
            <p:cNvPicPr>
              <a:picLocks noChangeAspect="1" noChangeArrowheads="1"/>
            </p:cNvPicPr>
            <p:nvPr userDrawn="1"/>
          </p:nvPicPr>
          <p:blipFill>
            <a:blip r:embed="rId2" cstate="print"/>
            <a:srcRect/>
            <a:stretch>
              <a:fillRect/>
            </a:stretch>
          </p:blipFill>
          <p:spPr bwMode="auto">
            <a:xfrm>
              <a:off x="3792" y="3858"/>
              <a:ext cx="1776" cy="313"/>
            </a:xfrm>
            <a:prstGeom prst="rect">
              <a:avLst/>
            </a:prstGeom>
            <a:noFill/>
            <a:ln w="9525">
              <a:noFill/>
              <a:miter lim="800000"/>
              <a:headEnd/>
              <a:tailEnd/>
            </a:ln>
          </p:spPr>
        </p:pic>
        <p:sp>
          <p:nvSpPr>
            <p:cNvPr id="7" name="Line 92"/>
            <p:cNvSpPr>
              <a:spLocks noChangeShapeType="1"/>
            </p:cNvSpPr>
            <p:nvPr userDrawn="1"/>
          </p:nvSpPr>
          <p:spPr bwMode="auto">
            <a:xfrm>
              <a:off x="463" y="1553"/>
              <a:ext cx="4901" cy="0"/>
            </a:xfrm>
            <a:prstGeom prst="line">
              <a:avLst/>
            </a:prstGeom>
            <a:noFill/>
            <a:ln w="25400">
              <a:solidFill>
                <a:srgbClr val="003264"/>
              </a:solidFill>
              <a:round/>
              <a:headEnd type="none" w="sm" len="sm"/>
              <a:tailEnd type="none" w="sm" len="sm"/>
            </a:ln>
            <a:effectLst/>
          </p:spPr>
          <p:txBody>
            <a:bodyPr/>
            <a:lstStyle/>
            <a:p>
              <a:pPr>
                <a:defRPr/>
              </a:pPr>
              <a:endParaRPr lang="en-US"/>
            </a:p>
          </p:txBody>
        </p:sp>
        <p:pic>
          <p:nvPicPr>
            <p:cNvPr id="8" name="Picture 97" descr="blue-gradient"/>
            <p:cNvPicPr>
              <a:picLocks noChangeAspect="1" noChangeArrowheads="1"/>
            </p:cNvPicPr>
            <p:nvPr userDrawn="1"/>
          </p:nvPicPr>
          <p:blipFill>
            <a:blip r:embed="rId3" cstate="print"/>
            <a:srcRect/>
            <a:stretch>
              <a:fillRect/>
            </a:stretch>
          </p:blipFill>
          <p:spPr bwMode="auto">
            <a:xfrm>
              <a:off x="0" y="0"/>
              <a:ext cx="364" cy="4320"/>
            </a:xfrm>
            <a:prstGeom prst="rect">
              <a:avLst/>
            </a:prstGeom>
            <a:noFill/>
            <a:ln w="9525">
              <a:noFill/>
              <a:miter lim="800000"/>
              <a:headEnd/>
              <a:tailEnd/>
            </a:ln>
          </p:spPr>
        </p:pic>
      </p:grpSp>
      <p:sp>
        <p:nvSpPr>
          <p:cNvPr id="2050" name="Rectangle 2"/>
          <p:cNvSpPr>
            <a:spLocks noGrp="1" noChangeArrowheads="1"/>
          </p:cNvSpPr>
          <p:nvPr>
            <p:ph type="subTitle" sz="quarter" idx="1"/>
          </p:nvPr>
        </p:nvSpPr>
        <p:spPr>
          <a:xfrm>
            <a:off x="735013" y="2508250"/>
            <a:ext cx="7551737" cy="547688"/>
          </a:xfrm>
        </p:spPr>
        <p:txBody>
          <a:bodyPr/>
          <a:lstStyle>
            <a:lvl1pPr marL="228600" indent="0">
              <a:buFont typeface="Wingdings" pitchFamily="2" charset="2"/>
              <a:buNone/>
              <a:defRPr sz="2300">
                <a:solidFill>
                  <a:schemeClr val="tx1"/>
                </a:solidFill>
              </a:defRPr>
            </a:lvl1pPr>
          </a:lstStyle>
          <a:p>
            <a:r>
              <a:rPr lang="en-US"/>
              <a:t>Click to edit Master subtitle style</a:t>
            </a:r>
          </a:p>
        </p:txBody>
      </p:sp>
      <p:sp>
        <p:nvSpPr>
          <p:cNvPr id="2051" name="Rectangle 3"/>
          <p:cNvSpPr>
            <a:spLocks noGrp="1" noChangeArrowheads="1"/>
          </p:cNvSpPr>
          <p:nvPr>
            <p:ph type="ctrTitle" sz="quarter"/>
          </p:nvPr>
        </p:nvSpPr>
        <p:spPr>
          <a:xfrm>
            <a:off x="735013" y="1890713"/>
            <a:ext cx="7551737" cy="542925"/>
          </a:xfrm>
        </p:spPr>
        <p:txBody>
          <a:bodyPr anchor="ct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5300" y="90488"/>
            <a:ext cx="2128838" cy="2478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4025" y="90488"/>
            <a:ext cx="6238875" cy="2478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978AFF-B3EE-4FD5-A65E-27C5DB4485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361F61-4C00-4435-9C78-E30A26F78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EE12FE-3A9D-45F8-A333-4BE8696F3E52}"/>
              </a:ext>
            </a:extLst>
          </p:cNvPr>
          <p:cNvSpPr>
            <a:spLocks noGrp="1" noChangeArrowheads="1"/>
          </p:cNvSpPr>
          <p:nvPr>
            <p:ph type="sldNum" sz="quarter" idx="12"/>
          </p:nvPr>
        </p:nvSpPr>
        <p:spPr>
          <a:ln/>
        </p:spPr>
        <p:txBody>
          <a:bodyPr/>
          <a:lstStyle>
            <a:lvl1pPr>
              <a:defRPr/>
            </a:lvl1pPr>
          </a:lstStyle>
          <a:p>
            <a:pPr>
              <a:defRPr/>
            </a:pPr>
            <a:r>
              <a:rPr lang="en-US" altLang="en-US"/>
              <a:t>-</a:t>
            </a:r>
            <a:fld id="{34FFAB9E-A935-4509-967A-99B61F75112F}" type="slidenum">
              <a:rPr lang="en-US" altLang="en-US" smtClean="0"/>
              <a:pPr>
                <a:defRPr/>
              </a:pPr>
              <a:t>‹#›</a:t>
            </a:fld>
            <a:endParaRPr lang="en-US" altLang="en-US"/>
          </a:p>
        </p:txBody>
      </p:sp>
    </p:spTree>
    <p:extLst>
      <p:ext uri="{BB962C8B-B14F-4D97-AF65-F5344CB8AC3E}">
        <p14:creationId xmlns:p14="http://schemas.microsoft.com/office/powerpoint/2010/main" val="386812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EE7F7-E0BF-4B5F-AF4B-0645CB7E0C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95CABD-FE4B-4F1D-918B-C515320E8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9FD991-3287-4CF4-B159-9150DEE88C10}"/>
              </a:ext>
            </a:extLst>
          </p:cNvPr>
          <p:cNvSpPr>
            <a:spLocks noGrp="1" noChangeArrowheads="1"/>
          </p:cNvSpPr>
          <p:nvPr>
            <p:ph type="sldNum" sz="quarter" idx="12"/>
          </p:nvPr>
        </p:nvSpPr>
        <p:spPr>
          <a:ln/>
        </p:spPr>
        <p:txBody>
          <a:bodyPr/>
          <a:lstStyle>
            <a:lvl1pPr>
              <a:defRPr/>
            </a:lvl1pPr>
          </a:lstStyle>
          <a:p>
            <a:pPr>
              <a:defRPr/>
            </a:pPr>
            <a:r>
              <a:rPr lang="en-US" altLang="en-US"/>
              <a:t>-</a:t>
            </a:r>
            <a:fld id="{0BC78450-2440-4261-8A55-6EC9DE4BE0D9}" type="slidenum">
              <a:rPr lang="en-US" altLang="en-US" smtClean="0"/>
              <a:pPr>
                <a:defRPr/>
              </a:pPr>
              <a:t>‹#›</a:t>
            </a:fld>
            <a:endParaRPr lang="en-US" altLang="en-US"/>
          </a:p>
        </p:txBody>
      </p:sp>
    </p:spTree>
    <p:extLst>
      <p:ext uri="{BB962C8B-B14F-4D97-AF65-F5344CB8AC3E}">
        <p14:creationId xmlns:p14="http://schemas.microsoft.com/office/powerpoint/2010/main" val="326230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E85CCA2-6877-4EB0-8E8C-1243CF6853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8D2854-F614-418F-B3C1-B7A6D6745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4382CF-E2CA-4CA5-8355-15D4E8C441CA}"/>
              </a:ext>
            </a:extLst>
          </p:cNvPr>
          <p:cNvSpPr>
            <a:spLocks noGrp="1" noChangeArrowheads="1"/>
          </p:cNvSpPr>
          <p:nvPr>
            <p:ph type="sldNum" sz="quarter" idx="12"/>
          </p:nvPr>
        </p:nvSpPr>
        <p:spPr>
          <a:ln/>
        </p:spPr>
        <p:txBody>
          <a:bodyPr/>
          <a:lstStyle>
            <a:lvl1pPr>
              <a:defRPr/>
            </a:lvl1pPr>
          </a:lstStyle>
          <a:p>
            <a:pPr>
              <a:defRPr/>
            </a:pPr>
            <a:r>
              <a:rPr lang="en-US" altLang="en-US"/>
              <a:t>-</a:t>
            </a:r>
            <a:fld id="{39E3867B-7074-4D6E-AF57-51C21A0D1687}" type="slidenum">
              <a:rPr lang="en-US" altLang="en-US" smtClean="0"/>
              <a:pPr>
                <a:defRPr/>
              </a:pPr>
              <a:t>‹#›</a:t>
            </a:fld>
            <a:endParaRPr lang="en-US" altLang="en-US"/>
          </a:p>
        </p:txBody>
      </p:sp>
    </p:spTree>
    <p:extLst>
      <p:ext uri="{BB962C8B-B14F-4D97-AF65-F5344CB8AC3E}">
        <p14:creationId xmlns:p14="http://schemas.microsoft.com/office/powerpoint/2010/main" val="346311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2C7F11-30F8-4C80-9316-D066BC3772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A62435-5E59-4286-A2C6-A31D67DA05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BF5B4E-81CF-42DC-BC3E-E3071E8E892C}"/>
              </a:ext>
            </a:extLst>
          </p:cNvPr>
          <p:cNvSpPr>
            <a:spLocks noGrp="1" noChangeArrowheads="1"/>
          </p:cNvSpPr>
          <p:nvPr>
            <p:ph type="sldNum" sz="quarter" idx="12"/>
          </p:nvPr>
        </p:nvSpPr>
        <p:spPr>
          <a:ln/>
        </p:spPr>
        <p:txBody>
          <a:bodyPr/>
          <a:lstStyle>
            <a:lvl1pPr>
              <a:defRPr/>
            </a:lvl1pPr>
          </a:lstStyle>
          <a:p>
            <a:pPr>
              <a:defRPr/>
            </a:pPr>
            <a:r>
              <a:rPr lang="en-US" altLang="en-US"/>
              <a:t>-</a:t>
            </a:r>
            <a:fld id="{D4322CD4-8A4F-4ED3-A42E-63ED91F30389}" type="slidenum">
              <a:rPr lang="en-US" altLang="en-US" smtClean="0"/>
              <a:pPr>
                <a:defRPr/>
              </a:pPr>
              <a:t>‹#›</a:t>
            </a:fld>
            <a:endParaRPr lang="en-US" altLang="en-US"/>
          </a:p>
        </p:txBody>
      </p:sp>
    </p:spTree>
    <p:extLst>
      <p:ext uri="{BB962C8B-B14F-4D97-AF65-F5344CB8AC3E}">
        <p14:creationId xmlns:p14="http://schemas.microsoft.com/office/powerpoint/2010/main" val="85412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D331AD-616F-46AA-8EBE-131C63120B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4B22B9-E24C-4394-9B51-4B9CC6B9E4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649D7E2-2B0F-4562-96EF-676CE98B5803}"/>
              </a:ext>
            </a:extLst>
          </p:cNvPr>
          <p:cNvSpPr>
            <a:spLocks noGrp="1" noChangeArrowheads="1"/>
          </p:cNvSpPr>
          <p:nvPr>
            <p:ph type="sldNum" sz="quarter" idx="12"/>
          </p:nvPr>
        </p:nvSpPr>
        <p:spPr>
          <a:ln/>
        </p:spPr>
        <p:txBody>
          <a:bodyPr/>
          <a:lstStyle>
            <a:lvl1pPr>
              <a:defRPr/>
            </a:lvl1pPr>
          </a:lstStyle>
          <a:p>
            <a:pPr>
              <a:defRPr/>
            </a:pPr>
            <a:r>
              <a:rPr lang="en-US" altLang="en-US"/>
              <a:t>-</a:t>
            </a:r>
            <a:fld id="{EBAC96BE-184C-41EF-96D1-E9945E410E79}" type="slidenum">
              <a:rPr lang="en-US" altLang="en-US" smtClean="0"/>
              <a:pPr>
                <a:defRPr/>
              </a:pPr>
              <a:t>‹#›</a:t>
            </a:fld>
            <a:endParaRPr lang="en-US" altLang="en-US"/>
          </a:p>
        </p:txBody>
      </p:sp>
    </p:spTree>
    <p:extLst>
      <p:ext uri="{BB962C8B-B14F-4D97-AF65-F5344CB8AC3E}">
        <p14:creationId xmlns:p14="http://schemas.microsoft.com/office/powerpoint/2010/main" val="142579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6F4316-7A77-49ED-AC7E-919CFCA340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CD7A8C-3B66-4D91-A2D4-71B05984F7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2EE365-1ADE-4A69-ABDE-901193DD269E}"/>
              </a:ext>
            </a:extLst>
          </p:cNvPr>
          <p:cNvSpPr>
            <a:spLocks noGrp="1" noChangeArrowheads="1"/>
          </p:cNvSpPr>
          <p:nvPr>
            <p:ph type="sldNum" sz="quarter" idx="12"/>
          </p:nvPr>
        </p:nvSpPr>
        <p:spPr>
          <a:ln/>
        </p:spPr>
        <p:txBody>
          <a:bodyPr/>
          <a:lstStyle>
            <a:lvl1pPr>
              <a:defRPr/>
            </a:lvl1pPr>
          </a:lstStyle>
          <a:p>
            <a:pPr>
              <a:defRPr/>
            </a:pPr>
            <a:r>
              <a:rPr lang="en-US" altLang="en-US"/>
              <a:t>-</a:t>
            </a:r>
            <a:fld id="{2757D702-C55E-4D85-BF28-686171DF1DAB}" type="slidenum">
              <a:rPr lang="en-US" altLang="en-US" smtClean="0"/>
              <a:pPr>
                <a:defRPr/>
              </a:pPr>
              <a:t>‹#›</a:t>
            </a:fld>
            <a:endParaRPr lang="en-US" altLang="en-US"/>
          </a:p>
        </p:txBody>
      </p:sp>
    </p:spTree>
    <p:extLst>
      <p:ext uri="{BB962C8B-B14F-4D97-AF65-F5344CB8AC3E}">
        <p14:creationId xmlns:p14="http://schemas.microsoft.com/office/powerpoint/2010/main" val="21009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900580-29C8-4A2B-90D4-F33C78F1F1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C63893-C1DA-42CD-BD12-12810C893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ECB37A-6D95-4C36-9EBC-08BDD724AAB8}"/>
              </a:ext>
            </a:extLst>
          </p:cNvPr>
          <p:cNvSpPr>
            <a:spLocks noGrp="1" noChangeArrowheads="1"/>
          </p:cNvSpPr>
          <p:nvPr>
            <p:ph type="sldNum" sz="quarter" idx="12"/>
          </p:nvPr>
        </p:nvSpPr>
        <p:spPr>
          <a:ln/>
        </p:spPr>
        <p:txBody>
          <a:bodyPr/>
          <a:lstStyle>
            <a:lvl1pPr>
              <a:defRPr/>
            </a:lvl1pPr>
          </a:lstStyle>
          <a:p>
            <a:pPr>
              <a:defRPr/>
            </a:pPr>
            <a:r>
              <a:rPr lang="en-US" altLang="en-US"/>
              <a:t>-</a:t>
            </a:r>
            <a:fld id="{AF15E1C0-C3A5-4902-9C42-F96F536021B6}" type="slidenum">
              <a:rPr lang="en-US" altLang="en-US" smtClean="0"/>
              <a:pPr>
                <a:defRPr/>
              </a:pPr>
              <a:t>‹#›</a:t>
            </a:fld>
            <a:endParaRPr lang="en-US" altLang="en-US"/>
          </a:p>
        </p:txBody>
      </p:sp>
    </p:spTree>
    <p:extLst>
      <p:ext uri="{BB962C8B-B14F-4D97-AF65-F5344CB8AC3E}">
        <p14:creationId xmlns:p14="http://schemas.microsoft.com/office/powerpoint/2010/main" val="236855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160647-B437-4732-8717-6E8D710C20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58E05-A2D0-4962-B066-89E8B299F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95A3DA-01DB-4C43-B0BF-82DB10B577A2}"/>
              </a:ext>
            </a:extLst>
          </p:cNvPr>
          <p:cNvSpPr>
            <a:spLocks noGrp="1" noChangeArrowheads="1"/>
          </p:cNvSpPr>
          <p:nvPr>
            <p:ph type="sldNum" sz="quarter" idx="12"/>
          </p:nvPr>
        </p:nvSpPr>
        <p:spPr>
          <a:ln/>
        </p:spPr>
        <p:txBody>
          <a:bodyPr/>
          <a:lstStyle>
            <a:lvl1pPr>
              <a:defRPr/>
            </a:lvl1pPr>
          </a:lstStyle>
          <a:p>
            <a:pPr>
              <a:defRPr/>
            </a:pPr>
            <a:r>
              <a:rPr lang="en-US" altLang="en-US"/>
              <a:t>-</a:t>
            </a:r>
            <a:fld id="{CD11C039-CAE9-4EAA-8E72-62470953A1EE}" type="slidenum">
              <a:rPr lang="en-US" altLang="en-US" smtClean="0"/>
              <a:pPr>
                <a:defRPr/>
              </a:pPr>
              <a:t>‹#›</a:t>
            </a:fld>
            <a:endParaRPr lang="en-US" altLang="en-US"/>
          </a:p>
        </p:txBody>
      </p:sp>
    </p:spTree>
    <p:extLst>
      <p:ext uri="{BB962C8B-B14F-4D97-AF65-F5344CB8AC3E}">
        <p14:creationId xmlns:p14="http://schemas.microsoft.com/office/powerpoint/2010/main" val="298773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739775" y="825500"/>
            <a:ext cx="7826375" cy="2156714"/>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18E34A-EEED-43A2-9E1C-67145C46AD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968522-C941-4B6C-96B6-35E2EA9BF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3764E7-751D-4A9C-AABA-3312EF042913}"/>
              </a:ext>
            </a:extLst>
          </p:cNvPr>
          <p:cNvSpPr>
            <a:spLocks noGrp="1" noChangeArrowheads="1"/>
          </p:cNvSpPr>
          <p:nvPr>
            <p:ph type="sldNum" sz="quarter" idx="12"/>
          </p:nvPr>
        </p:nvSpPr>
        <p:spPr>
          <a:ln/>
        </p:spPr>
        <p:txBody>
          <a:bodyPr/>
          <a:lstStyle>
            <a:lvl1pPr>
              <a:defRPr/>
            </a:lvl1pPr>
          </a:lstStyle>
          <a:p>
            <a:pPr>
              <a:defRPr/>
            </a:pPr>
            <a:r>
              <a:rPr lang="en-US" altLang="en-US"/>
              <a:t>-</a:t>
            </a:r>
            <a:fld id="{C3BBF34B-65F2-442E-B4B4-5D5803036E53}" type="slidenum">
              <a:rPr lang="en-US" altLang="en-US" smtClean="0"/>
              <a:pPr>
                <a:defRPr/>
              </a:pPr>
              <a:t>‹#›</a:t>
            </a:fld>
            <a:endParaRPr lang="en-US" altLang="en-US"/>
          </a:p>
        </p:txBody>
      </p:sp>
    </p:spTree>
    <p:extLst>
      <p:ext uri="{BB962C8B-B14F-4D97-AF65-F5344CB8AC3E}">
        <p14:creationId xmlns:p14="http://schemas.microsoft.com/office/powerpoint/2010/main" val="17323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42480C-6BA1-48EF-93B4-C32B535E88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10A434-159D-435A-84E9-BDD6B4250D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9406B6-69D1-4A77-A8B1-68598FE5F40F}"/>
              </a:ext>
            </a:extLst>
          </p:cNvPr>
          <p:cNvSpPr>
            <a:spLocks noGrp="1" noChangeArrowheads="1"/>
          </p:cNvSpPr>
          <p:nvPr>
            <p:ph type="sldNum" sz="quarter" idx="12"/>
          </p:nvPr>
        </p:nvSpPr>
        <p:spPr>
          <a:ln/>
        </p:spPr>
        <p:txBody>
          <a:bodyPr/>
          <a:lstStyle>
            <a:lvl1pPr>
              <a:defRPr/>
            </a:lvl1pPr>
          </a:lstStyle>
          <a:p>
            <a:pPr>
              <a:defRPr/>
            </a:pPr>
            <a:r>
              <a:rPr lang="en-US" altLang="en-US"/>
              <a:t>-</a:t>
            </a:r>
            <a:fld id="{EFADE547-BFBB-4218-ABFE-00CA5527DF4D}" type="slidenum">
              <a:rPr lang="en-US" altLang="en-US" smtClean="0"/>
              <a:pPr>
                <a:defRPr/>
              </a:pPr>
              <a:t>‹#›</a:t>
            </a:fld>
            <a:endParaRPr lang="en-US" altLang="en-US"/>
          </a:p>
        </p:txBody>
      </p:sp>
    </p:spTree>
    <p:extLst>
      <p:ext uri="{BB962C8B-B14F-4D97-AF65-F5344CB8AC3E}">
        <p14:creationId xmlns:p14="http://schemas.microsoft.com/office/powerpoint/2010/main" val="2878012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5613"/>
            <a:ext cx="1943100" cy="5640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678487" cy="5640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BD7F2B-FA51-425F-B170-145F53C701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6A238A-B71C-44AE-86AA-8AA24CE4D2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3F4A9C-2351-4BF6-91B0-0745C57F58B9}"/>
              </a:ext>
            </a:extLst>
          </p:cNvPr>
          <p:cNvSpPr>
            <a:spLocks noGrp="1" noChangeArrowheads="1"/>
          </p:cNvSpPr>
          <p:nvPr>
            <p:ph type="sldNum" sz="quarter" idx="12"/>
          </p:nvPr>
        </p:nvSpPr>
        <p:spPr>
          <a:ln/>
        </p:spPr>
        <p:txBody>
          <a:bodyPr/>
          <a:lstStyle>
            <a:lvl1pPr>
              <a:defRPr/>
            </a:lvl1pPr>
          </a:lstStyle>
          <a:p>
            <a:pPr>
              <a:defRPr/>
            </a:pPr>
            <a:r>
              <a:rPr lang="en-US" altLang="en-US"/>
              <a:t>-</a:t>
            </a:r>
            <a:fld id="{3C06DDD0-95ED-458D-B79C-284C0C7FC875}" type="slidenum">
              <a:rPr lang="en-US" altLang="en-US" smtClean="0"/>
              <a:pPr>
                <a:defRPr/>
              </a:pPr>
              <a:t>‹#›</a:t>
            </a:fld>
            <a:endParaRPr lang="en-US" altLang="en-US"/>
          </a:p>
        </p:txBody>
      </p:sp>
    </p:spTree>
    <p:extLst>
      <p:ext uri="{BB962C8B-B14F-4D97-AF65-F5344CB8AC3E}">
        <p14:creationId xmlns:p14="http://schemas.microsoft.com/office/powerpoint/2010/main" val="3267343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8534400" cy="6858000"/>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alphaModFix amt="71000"/>
            <a:extLst>
              <a:ext uri="{28A0092B-C50C-407E-A947-70E740481C1C}">
                <a14:useLocalDpi xmlns:a14="http://schemas.microsoft.com/office/drawing/2010/main" val="0"/>
              </a:ext>
            </a:extLst>
          </a:blip>
          <a:stretch>
            <a:fillRect/>
          </a:stretch>
        </p:blipFill>
        <p:spPr>
          <a:xfrm>
            <a:off x="-1386" y="0"/>
            <a:ext cx="8537171" cy="6858000"/>
          </a:xfrm>
          <a:prstGeom prst="rect">
            <a:avLst/>
          </a:prstGeom>
        </p:spPr>
      </p:pic>
      <p:sp>
        <p:nvSpPr>
          <p:cNvPr id="9" name="object 4"/>
          <p:cNvSpPr/>
          <p:nvPr/>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063F8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10" name="object 47"/>
          <p:cNvSpPr/>
          <p:nvPr/>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063F89">
              <a:alpha val="85000"/>
            </a:srgbClr>
          </a:solidFill>
        </p:spPr>
        <p:txBody>
          <a:bodyPr wrap="square" lIns="0" tIns="0" rIns="0" bIns="0" rtlCol="0"/>
          <a:lstStyle/>
          <a:p>
            <a:endParaRPr>
              <a:latin typeface="Arial"/>
            </a:endParaRPr>
          </a:p>
        </p:txBody>
      </p:sp>
      <p:sp>
        <p:nvSpPr>
          <p:cNvPr id="2" name="Title 1"/>
          <p:cNvSpPr>
            <a:spLocks noGrp="1"/>
          </p:cNvSpPr>
          <p:nvPr>
            <p:ph type="ctrTitle"/>
          </p:nvPr>
        </p:nvSpPr>
        <p:spPr>
          <a:xfrm>
            <a:off x="1164253" y="1371601"/>
            <a:ext cx="6395224" cy="1958726"/>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3" name="Subtitle 2"/>
          <p:cNvSpPr>
            <a:spLocks noGrp="1"/>
          </p:cNvSpPr>
          <p:nvPr>
            <p:ph type="subTitle" idx="1"/>
          </p:nvPr>
        </p:nvSpPr>
        <p:spPr>
          <a:xfrm>
            <a:off x="1164253" y="3330328"/>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2068913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1"/>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457200" y="1447800"/>
            <a:ext cx="8229600" cy="4602163"/>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510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Paragraph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1"/>
          </a:xfrm>
        </p:spPr>
        <p:txBody>
          <a:bodyPr/>
          <a:lstStyle/>
          <a:p>
            <a:r>
              <a:rPr lang="en-US"/>
              <a:t>Click to edit Master title style</a:t>
            </a:r>
          </a:p>
        </p:txBody>
      </p:sp>
      <p:sp>
        <p:nvSpPr>
          <p:cNvPr id="3" name="Content Placeholder 2"/>
          <p:cNvSpPr>
            <a:spLocks noGrp="1"/>
          </p:cNvSpPr>
          <p:nvPr>
            <p:ph idx="1"/>
          </p:nvPr>
        </p:nvSpPr>
        <p:spPr>
          <a:xfrm>
            <a:off x="457200" y="1447801"/>
            <a:ext cx="8229600" cy="4648199"/>
          </a:xfrm>
        </p:spPr>
        <p:txBody>
          <a:bodyPr/>
          <a:lstStyle>
            <a:lvl1pPr marL="0" indent="0">
              <a:lnSpc>
                <a:spcPct val="110000"/>
              </a:lnSpc>
              <a:buNone/>
              <a:defRPr/>
            </a:lvl1pPr>
          </a:lstStyle>
          <a:p>
            <a:pPr lvl="0"/>
            <a:r>
              <a:rPr lang="en-US"/>
              <a:t>Click to edit Master text styles</a:t>
            </a:r>
          </a:p>
        </p:txBody>
      </p:sp>
    </p:spTree>
    <p:extLst>
      <p:ext uri="{BB962C8B-B14F-4D97-AF65-F5344CB8AC3E}">
        <p14:creationId xmlns:p14="http://schemas.microsoft.com/office/powerpoint/2010/main" val="11975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10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04950"/>
            <a:ext cx="4040188" cy="639762"/>
          </a:xfrm>
        </p:spPr>
        <p:txBody>
          <a:bodyPr anchor="b"/>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44712"/>
            <a:ext cx="4040188" cy="3951288"/>
          </a:xfrm>
        </p:spPr>
        <p:txBody>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04950"/>
            <a:ext cx="4041775" cy="639762"/>
          </a:xfrm>
        </p:spPr>
        <p:txBody>
          <a:bodyPr anchor="b"/>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44712"/>
            <a:ext cx="4041775" cy="3951288"/>
          </a:xfrm>
        </p:spPr>
        <p:txBody>
          <a:bodyPr/>
          <a:lstStyle>
            <a:lvl1pPr>
              <a:defRPr sz="20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97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47800"/>
            <a:ext cx="256032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3291840" y="1447800"/>
            <a:ext cx="256032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124222" y="1447800"/>
            <a:ext cx="2560320" cy="4525963"/>
          </a:xfrm>
        </p:spPr>
        <p:txBody>
          <a:bodyPr/>
          <a:lstStyle>
            <a:lvl1pPr>
              <a:spcBef>
                <a:spcPts val="1400"/>
              </a:spcBef>
              <a:defRPr sz="1600"/>
            </a:lvl1pPr>
            <a:lvl2pPr marL="577850" indent="-234950">
              <a:defRPr sz="1600"/>
            </a:lvl2pPr>
            <a:lvl3pPr marL="860425" indent="-171450">
              <a:defRPr sz="1600"/>
            </a:lvl3pPr>
            <a:lvl4pPr marL="1033463" indent="0">
              <a:defRPr sz="1600"/>
            </a:lvl4pPr>
            <a:lvl5pPr marL="1368425" indent="-174625" defTabSz="45402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85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4_SECTIONS">
    <p:spTree>
      <p:nvGrpSpPr>
        <p:cNvPr id="1" name=""/>
        <p:cNvGrpSpPr/>
        <p:nvPr/>
      </p:nvGrpSpPr>
      <p:grpSpPr>
        <a:xfrm>
          <a:off x="0" y="0"/>
          <a:ext cx="0" cy="0"/>
          <a:chOff x="0" y="0"/>
          <a:chExt cx="0" cy="0"/>
        </a:xfrm>
      </p:grpSpPr>
      <p:sp>
        <p:nvSpPr>
          <p:cNvPr id="2" name="TextBox 1"/>
          <p:cNvSpPr txBox="1"/>
          <p:nvPr/>
        </p:nvSpPr>
        <p:spPr>
          <a:xfrm>
            <a:off x="990600" y="1388442"/>
            <a:ext cx="7162800" cy="4081117"/>
          </a:xfrm>
          <a:prstGeom prst="rect">
            <a:avLst/>
          </a:prstGeom>
          <a:noFill/>
        </p:spPr>
        <p:txBody>
          <a:bodyPr wrap="square" rtlCol="0">
            <a:spAutoFit/>
          </a:bodyPr>
          <a:lstStyle/>
          <a:p>
            <a:pPr algn="ctr">
              <a:lnSpc>
                <a:spcPct val="90000"/>
              </a:lnSpc>
            </a:pPr>
            <a:r>
              <a:rPr lang="en-US" sz="9600" b="1"/>
              <a:t>Photo Content</a:t>
            </a:r>
            <a:r>
              <a:rPr lang="en-US" sz="9600" b="1" baseline="0"/>
              <a:t> </a:t>
            </a:r>
            <a:r>
              <a:rPr lang="en-US" sz="9600" b="1"/>
              <a:t>Masters</a:t>
            </a:r>
          </a:p>
        </p:txBody>
      </p:sp>
    </p:spTree>
    <p:extLst>
      <p:ext uri="{BB962C8B-B14F-4D97-AF65-F5344CB8AC3E}">
        <p14:creationId xmlns:p14="http://schemas.microsoft.com/office/powerpoint/2010/main" val="2443085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Content + Vertical Photo">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1"/>
          </a:xfrm>
        </p:spPr>
        <p:txBody>
          <a:bodyPr/>
          <a:lstStyle/>
          <a:p>
            <a:r>
              <a:rPr lang="en-US"/>
              <a:t>Click to edit Master title style</a:t>
            </a:r>
          </a:p>
        </p:txBody>
      </p:sp>
      <p:sp>
        <p:nvSpPr>
          <p:cNvPr id="5" name="Text Placeholder 4"/>
          <p:cNvSpPr>
            <a:spLocks noGrp="1"/>
          </p:cNvSpPr>
          <p:nvPr>
            <p:ph type="body" sz="quarter" idx="10"/>
          </p:nvPr>
        </p:nvSpPr>
        <p:spPr>
          <a:xfrm>
            <a:off x="457200" y="1447800"/>
            <a:ext cx="3962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2"/>
          </p:nvPr>
        </p:nvSpPr>
        <p:spPr>
          <a:xfrm>
            <a:off x="4724400" y="1150536"/>
            <a:ext cx="4419600" cy="5707464"/>
          </a:xfrm>
          <a:noFill/>
        </p:spPr>
        <p:txBody>
          <a:bodyPr/>
          <a:lstStyle/>
          <a:p>
            <a:r>
              <a:rPr lang="en-US"/>
              <a:t>Drag picture to placeholder or click icon to add</a:t>
            </a:r>
          </a:p>
        </p:txBody>
      </p:sp>
    </p:spTree>
    <p:extLst>
      <p:ext uri="{BB962C8B-B14F-4D97-AF65-F5344CB8AC3E}">
        <p14:creationId xmlns:p14="http://schemas.microsoft.com/office/powerpoint/2010/main" val="3520270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Content + Landscape Photo">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57200" y="2692400"/>
            <a:ext cx="8229600" cy="3251200"/>
          </a:xfrm>
        </p:spPr>
        <p:txBody>
          <a:bodyPr/>
          <a:lstStyle/>
          <a:p>
            <a:r>
              <a:rPr lang="en-US"/>
              <a:t>Drag picture to placeholder or click icon to add</a:t>
            </a:r>
          </a:p>
        </p:txBody>
      </p:sp>
      <p:sp>
        <p:nvSpPr>
          <p:cNvPr id="2" name="Title 1"/>
          <p:cNvSpPr>
            <a:spLocks noGrp="1"/>
          </p:cNvSpPr>
          <p:nvPr>
            <p:ph type="title"/>
          </p:nvPr>
        </p:nvSpPr>
        <p:spPr>
          <a:xfrm>
            <a:off x="457200" y="304800"/>
            <a:ext cx="8229600" cy="762001"/>
          </a:xfrm>
        </p:spPr>
        <p:txBody>
          <a:bodyPr/>
          <a:lstStyle/>
          <a:p>
            <a:r>
              <a:rPr lang="en-US"/>
              <a:t>Click to edit Master title style</a:t>
            </a:r>
          </a:p>
        </p:txBody>
      </p:sp>
      <p:sp>
        <p:nvSpPr>
          <p:cNvPr id="3" name="Content Placeholder 2"/>
          <p:cNvSpPr>
            <a:spLocks noGrp="1"/>
          </p:cNvSpPr>
          <p:nvPr>
            <p:ph idx="1"/>
          </p:nvPr>
        </p:nvSpPr>
        <p:spPr>
          <a:xfrm>
            <a:off x="457200" y="1447801"/>
            <a:ext cx="8229600" cy="1066799"/>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755762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216650"/>
          </a:xfrm>
        </p:spPr>
        <p:txBody>
          <a:bodyPr anchor="ctr" anchorCtr="1"/>
          <a:lstStyle>
            <a:lvl1pPr marL="0" indent="0">
              <a:buNone/>
              <a:defRPr/>
            </a:lvl1pPr>
          </a:lstStyle>
          <a:p>
            <a:r>
              <a:rPr lang="en-US"/>
              <a:t>Drag picture to placeholder or click icon to add</a:t>
            </a:r>
          </a:p>
        </p:txBody>
      </p:sp>
      <p:sp>
        <p:nvSpPr>
          <p:cNvPr id="13" name="Rectangle 12"/>
          <p:cNvSpPr/>
          <p:nvPr userDrawn="1"/>
        </p:nvSpPr>
        <p:spPr>
          <a:xfrm>
            <a:off x="1" y="6213475"/>
            <a:ext cx="9144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9778" r="-27"/>
          <a:stretch/>
        </p:blipFill>
        <p:spPr>
          <a:xfrm>
            <a:off x="1" y="6213475"/>
            <a:ext cx="9155725" cy="644525"/>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Tree>
    <p:extLst>
      <p:ext uri="{BB962C8B-B14F-4D97-AF65-F5344CB8AC3E}">
        <p14:creationId xmlns:p14="http://schemas.microsoft.com/office/powerpoint/2010/main" val="557207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Only Masters">
    <p:spTree>
      <p:nvGrpSpPr>
        <p:cNvPr id="1" name=""/>
        <p:cNvGrpSpPr/>
        <p:nvPr/>
      </p:nvGrpSpPr>
      <p:grpSpPr>
        <a:xfrm>
          <a:off x="0" y="0"/>
          <a:ext cx="0" cy="0"/>
          <a:chOff x="0" y="0"/>
          <a:chExt cx="0" cy="0"/>
        </a:xfrm>
      </p:grpSpPr>
      <p:sp>
        <p:nvSpPr>
          <p:cNvPr id="2" name="TextBox 1"/>
          <p:cNvSpPr txBox="1"/>
          <p:nvPr/>
        </p:nvSpPr>
        <p:spPr>
          <a:xfrm>
            <a:off x="990600" y="1388442"/>
            <a:ext cx="7162800" cy="4081117"/>
          </a:xfrm>
          <a:prstGeom prst="rect">
            <a:avLst/>
          </a:prstGeom>
          <a:noFill/>
        </p:spPr>
        <p:txBody>
          <a:bodyPr wrap="square" rtlCol="0">
            <a:spAutoFit/>
          </a:bodyPr>
          <a:lstStyle/>
          <a:p>
            <a:pPr algn="ctr">
              <a:lnSpc>
                <a:spcPct val="90000"/>
              </a:lnSpc>
            </a:pPr>
            <a:r>
              <a:rPr lang="en-US" sz="9600" b="1"/>
              <a:t>Title </a:t>
            </a:r>
            <a:br>
              <a:rPr lang="en-US" sz="9600" b="1"/>
            </a:br>
            <a:r>
              <a:rPr lang="en-US" sz="9600" b="1"/>
              <a:t>Only </a:t>
            </a:r>
            <a:r>
              <a:rPr lang="en-US" sz="9600" b="1" baseline="0"/>
              <a:t> </a:t>
            </a:r>
            <a:r>
              <a:rPr lang="en-US" sz="9600" b="1"/>
              <a:t>Masters</a:t>
            </a:r>
          </a:p>
        </p:txBody>
      </p:sp>
    </p:spTree>
    <p:extLst>
      <p:ext uri="{BB962C8B-B14F-4D97-AF65-F5344CB8AC3E}">
        <p14:creationId xmlns:p14="http://schemas.microsoft.com/office/powerpoint/2010/main" val="1716782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a:t>Click to edit Master title style</a:t>
            </a:r>
          </a:p>
        </p:txBody>
      </p:sp>
    </p:spTree>
    <p:extLst>
      <p:ext uri="{BB962C8B-B14F-4D97-AF65-F5344CB8AC3E}">
        <p14:creationId xmlns:p14="http://schemas.microsoft.com/office/powerpoint/2010/main" val="1937795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No Lin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a:t>Click to edit Master title style</a:t>
            </a:r>
          </a:p>
        </p:txBody>
      </p:sp>
      <p:sp>
        <p:nvSpPr>
          <p:cNvPr id="9" name="Rectangle 8"/>
          <p:cNvSpPr/>
          <p:nvPr userDrawn="1"/>
        </p:nvSpPr>
        <p:spPr>
          <a:xfrm>
            <a:off x="1" y="6213475"/>
            <a:ext cx="9144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9778" r="-27"/>
          <a:stretch/>
        </p:blipFill>
        <p:spPr>
          <a:xfrm>
            <a:off x="1" y="6213475"/>
            <a:ext cx="9155725" cy="64452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Tree>
    <p:extLst>
      <p:ext uri="{BB962C8B-B14F-4D97-AF65-F5344CB8AC3E}">
        <p14:creationId xmlns:p14="http://schemas.microsoft.com/office/powerpoint/2010/main" val="2789385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 Lin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a:t>Click to edit Master title style</a:t>
            </a:r>
          </a:p>
        </p:txBody>
      </p:sp>
      <p:cxnSp>
        <p:nvCxnSpPr>
          <p:cNvPr id="3" name="Straight Connector 2"/>
          <p:cNvCxnSpPr/>
          <p:nvPr userDrawn="1"/>
        </p:nvCxnSpPr>
        <p:spPr>
          <a:xfrm>
            <a:off x="457200" y="1143000"/>
            <a:ext cx="8686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0698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 Nothing Els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29600" cy="762000"/>
          </a:xfrm>
        </p:spPr>
        <p:txBody>
          <a:bodyPr anchor="b" anchorCtr="0"/>
          <a:lstStyle/>
          <a:p>
            <a:r>
              <a:rPr lang="en-US"/>
              <a:t>Click to edit Master title style</a:t>
            </a:r>
          </a:p>
        </p:txBody>
      </p:sp>
    </p:spTree>
    <p:extLst>
      <p:ext uri="{BB962C8B-B14F-4D97-AF65-F5344CB8AC3E}">
        <p14:creationId xmlns:p14="http://schemas.microsoft.com/office/powerpoint/2010/main" val="422691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lank Master">
    <p:spTree>
      <p:nvGrpSpPr>
        <p:cNvPr id="1" name=""/>
        <p:cNvGrpSpPr/>
        <p:nvPr/>
      </p:nvGrpSpPr>
      <p:grpSpPr>
        <a:xfrm>
          <a:off x="0" y="0"/>
          <a:ext cx="0" cy="0"/>
          <a:chOff x="0" y="0"/>
          <a:chExt cx="0" cy="0"/>
        </a:xfrm>
      </p:grpSpPr>
      <p:sp>
        <p:nvSpPr>
          <p:cNvPr id="2" name="TextBox 1"/>
          <p:cNvSpPr txBox="1"/>
          <p:nvPr/>
        </p:nvSpPr>
        <p:spPr>
          <a:xfrm>
            <a:off x="990600" y="1388442"/>
            <a:ext cx="7162800" cy="2751522"/>
          </a:xfrm>
          <a:prstGeom prst="rect">
            <a:avLst/>
          </a:prstGeom>
          <a:noFill/>
        </p:spPr>
        <p:txBody>
          <a:bodyPr wrap="square" rtlCol="0">
            <a:spAutoFit/>
          </a:bodyPr>
          <a:lstStyle/>
          <a:p>
            <a:pPr algn="ctr">
              <a:lnSpc>
                <a:spcPct val="90000"/>
              </a:lnSpc>
            </a:pPr>
            <a:r>
              <a:rPr lang="en-US" sz="9600" b="1"/>
              <a:t>Blank Masters</a:t>
            </a:r>
          </a:p>
        </p:txBody>
      </p:sp>
    </p:spTree>
    <p:extLst>
      <p:ext uri="{BB962C8B-B14F-4D97-AF65-F5344CB8AC3E}">
        <p14:creationId xmlns:p14="http://schemas.microsoft.com/office/powerpoint/2010/main" val="3773585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nk with Footer">
    <p:spTree>
      <p:nvGrpSpPr>
        <p:cNvPr id="1" name=""/>
        <p:cNvGrpSpPr/>
        <p:nvPr/>
      </p:nvGrpSpPr>
      <p:grpSpPr>
        <a:xfrm>
          <a:off x="0" y="0"/>
          <a:ext cx="0" cy="0"/>
          <a:chOff x="0" y="0"/>
          <a:chExt cx="0" cy="0"/>
        </a:xfrm>
      </p:grpSpPr>
      <p:sp>
        <p:nvSpPr>
          <p:cNvPr id="7" name="Rectangle 6"/>
          <p:cNvSpPr/>
          <p:nvPr userDrawn="1"/>
        </p:nvSpPr>
        <p:spPr>
          <a:xfrm>
            <a:off x="1" y="6213475"/>
            <a:ext cx="9144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9778" r="-27"/>
          <a:stretch/>
        </p:blipFill>
        <p:spPr>
          <a:xfrm>
            <a:off x="1" y="6213475"/>
            <a:ext cx="9155725" cy="64452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Tree>
    <p:extLst>
      <p:ext uri="{BB962C8B-B14F-4D97-AF65-F5344CB8AC3E}">
        <p14:creationId xmlns:p14="http://schemas.microsoft.com/office/powerpoint/2010/main" val="2270672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9775" y="825500"/>
            <a:ext cx="3836988" cy="174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9163" y="825500"/>
            <a:ext cx="3836987" cy="174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61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S">
    <p:spTree>
      <p:nvGrpSpPr>
        <p:cNvPr id="1" name=""/>
        <p:cNvGrpSpPr/>
        <p:nvPr/>
      </p:nvGrpSpPr>
      <p:grpSpPr>
        <a:xfrm>
          <a:off x="0" y="0"/>
          <a:ext cx="0" cy="0"/>
          <a:chOff x="0" y="0"/>
          <a:chExt cx="0" cy="0"/>
        </a:xfrm>
      </p:grpSpPr>
      <p:sp>
        <p:nvSpPr>
          <p:cNvPr id="2" name="TextBox 1"/>
          <p:cNvSpPr txBox="1"/>
          <p:nvPr/>
        </p:nvSpPr>
        <p:spPr>
          <a:xfrm>
            <a:off x="990600" y="2053239"/>
            <a:ext cx="7162800" cy="2751522"/>
          </a:xfrm>
          <a:prstGeom prst="rect">
            <a:avLst/>
          </a:prstGeom>
          <a:noFill/>
        </p:spPr>
        <p:txBody>
          <a:bodyPr wrap="square" rtlCol="0">
            <a:spAutoFit/>
          </a:bodyPr>
          <a:lstStyle/>
          <a:p>
            <a:pPr algn="ctr">
              <a:lnSpc>
                <a:spcPct val="90000"/>
              </a:lnSpc>
            </a:pPr>
            <a:r>
              <a:rPr lang="en-US" sz="9600" b="1"/>
              <a:t>Section</a:t>
            </a:r>
            <a:r>
              <a:rPr lang="en-US" sz="9600" b="1" baseline="0"/>
              <a:t> Masters</a:t>
            </a:r>
            <a:endParaRPr lang="en-US" sz="9600" b="1"/>
          </a:p>
        </p:txBody>
      </p:sp>
    </p:spTree>
    <p:extLst>
      <p:ext uri="{BB962C8B-B14F-4D97-AF65-F5344CB8AC3E}">
        <p14:creationId xmlns:p14="http://schemas.microsoft.com/office/powerpoint/2010/main" val="1227278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063F89">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2771"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063F8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063F89">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2984889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CB3328">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0"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CB3328">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CB3328">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36311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 Orang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ED752A">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2771"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ED752A">
              <a:alpha val="84706"/>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ED752A">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3876116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A4BB32">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1386"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A4BB32">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A4BB32">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236701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SkyBlu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1089B1">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2771"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1089B1">
              <a:alpha val="84706"/>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1089B1">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3688265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Purple">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
        <p:nvSpPr>
          <p:cNvPr id="18" name="Rectangle 17"/>
          <p:cNvSpPr/>
          <p:nvPr userDrawn="1"/>
        </p:nvSpPr>
        <p:spPr>
          <a:xfrm>
            <a:off x="0" y="0"/>
            <a:ext cx="8534400" cy="6858000"/>
          </a:xfrm>
          <a:prstGeom prst="rect">
            <a:avLst/>
          </a:prstGeom>
          <a:solidFill>
            <a:srgbClr val="511A69">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alphaModFix amt="71000"/>
            <a:extLst>
              <a:ext uri="{28A0092B-C50C-407E-A947-70E740481C1C}">
                <a14:useLocalDpi xmlns:a14="http://schemas.microsoft.com/office/drawing/2010/main" val="0"/>
              </a:ext>
            </a:extLst>
          </a:blip>
          <a:stretch>
            <a:fillRect/>
          </a:stretch>
        </p:blipFill>
        <p:spPr>
          <a:xfrm>
            <a:off x="-2771" y="0"/>
            <a:ext cx="8537171" cy="6858000"/>
          </a:xfrm>
          <a:prstGeom prst="rect">
            <a:avLst/>
          </a:prstGeom>
        </p:spPr>
      </p:pic>
      <p:sp>
        <p:nvSpPr>
          <p:cNvPr id="20" name="object 4"/>
          <p:cNvSpPr/>
          <p:nvPr userDrawn="1"/>
        </p:nvSpPr>
        <p:spPr>
          <a:xfrm>
            <a:off x="578556" y="704731"/>
            <a:ext cx="8307955" cy="4626046"/>
          </a:xfrm>
          <a:custGeom>
            <a:avLst/>
            <a:gdLst/>
            <a:ahLst/>
            <a:cxnLst/>
            <a:rect l="l" t="t" r="r" b="b"/>
            <a:pathLst>
              <a:path w="12653645" h="6024880">
                <a:moveTo>
                  <a:pt x="0" y="6024753"/>
                </a:moveTo>
                <a:lnTo>
                  <a:pt x="12653391" y="6024753"/>
                </a:lnTo>
                <a:lnTo>
                  <a:pt x="12653391" y="0"/>
                </a:lnTo>
                <a:lnTo>
                  <a:pt x="0" y="0"/>
                </a:lnTo>
                <a:lnTo>
                  <a:pt x="0" y="6024753"/>
                </a:lnTo>
                <a:close/>
              </a:path>
            </a:pathLst>
          </a:custGeom>
          <a:solidFill>
            <a:srgbClr val="511A69">
              <a:alpha val="85000"/>
            </a:srgbClr>
          </a:solidFill>
          <a:ln>
            <a:noFill/>
          </a:ln>
          <a:effectLst/>
        </p:spPr>
        <p:txBody>
          <a:bodyPr vert="horz" wrap="square" lIns="457200" tIns="457200" rIns="640080" bIns="621792" rtlCol="0" anchor="ctr" anchorCtr="0">
            <a:noAutofit/>
          </a:bodyPr>
          <a:lstStyle/>
          <a:p>
            <a:pPr lvl="0">
              <a:lnSpc>
                <a:spcPct val="90000"/>
              </a:lnSpc>
              <a:spcBef>
                <a:spcPct val="0"/>
              </a:spcBef>
              <a:buNone/>
            </a:pPr>
            <a:endParaRPr sz="4000" b="0" i="0">
              <a:solidFill>
                <a:srgbClr val="FFFFFF"/>
              </a:solidFill>
              <a:latin typeface="Arial"/>
            </a:endParaRPr>
          </a:p>
        </p:txBody>
      </p:sp>
      <p:sp>
        <p:nvSpPr>
          <p:cNvPr id="21" name="object 47"/>
          <p:cNvSpPr/>
          <p:nvPr userDrawn="1"/>
        </p:nvSpPr>
        <p:spPr>
          <a:xfrm>
            <a:off x="8570031" y="5367012"/>
            <a:ext cx="312092" cy="312093"/>
          </a:xfrm>
          <a:custGeom>
            <a:avLst/>
            <a:gdLst/>
            <a:ahLst/>
            <a:cxnLst/>
            <a:rect l="l" t="t" r="r" b="b"/>
            <a:pathLst>
              <a:path w="443865" h="443865">
                <a:moveTo>
                  <a:pt x="443776" y="0"/>
                </a:moveTo>
                <a:lnTo>
                  <a:pt x="0" y="0"/>
                </a:lnTo>
                <a:lnTo>
                  <a:pt x="0" y="443776"/>
                </a:lnTo>
                <a:lnTo>
                  <a:pt x="443776" y="0"/>
                </a:lnTo>
                <a:close/>
              </a:path>
            </a:pathLst>
          </a:custGeom>
          <a:solidFill>
            <a:srgbClr val="511A69">
              <a:alpha val="85000"/>
            </a:srgbClr>
          </a:solidFill>
        </p:spPr>
        <p:txBody>
          <a:bodyPr wrap="square" lIns="0" tIns="0" rIns="0" bIns="0" rtlCol="0"/>
          <a:lstStyle/>
          <a:p>
            <a:endParaRPr>
              <a:latin typeface="Arial"/>
            </a:endParaRPr>
          </a:p>
        </p:txBody>
      </p:sp>
      <p:sp>
        <p:nvSpPr>
          <p:cNvPr id="22" name="Title 1"/>
          <p:cNvSpPr>
            <a:spLocks noGrp="1"/>
          </p:cNvSpPr>
          <p:nvPr>
            <p:ph type="ctrTitle"/>
          </p:nvPr>
        </p:nvSpPr>
        <p:spPr>
          <a:xfrm>
            <a:off x="1164253" y="704731"/>
            <a:ext cx="6395224" cy="3044262"/>
          </a:xfrm>
          <a:solidFill>
            <a:schemeClr val="tx2">
              <a:alpha val="0"/>
            </a:schemeClr>
          </a:solidFill>
        </p:spPr>
        <p:txBody>
          <a:bodyPr lIns="0" rIns="0" bIns="91440" anchor="b" anchorCtr="0"/>
          <a:lstStyle>
            <a:lvl1pPr>
              <a:defRPr sz="3800">
                <a:solidFill>
                  <a:srgbClr val="FFFFFF"/>
                </a:solidFill>
              </a:defRPr>
            </a:lvl1pPr>
          </a:lstStyle>
          <a:p>
            <a:r>
              <a:rPr lang="en-US"/>
              <a:t>Click to edit Master title style</a:t>
            </a:r>
          </a:p>
        </p:txBody>
      </p:sp>
      <p:sp>
        <p:nvSpPr>
          <p:cNvPr id="23" name="Subtitle 2"/>
          <p:cNvSpPr>
            <a:spLocks noGrp="1"/>
          </p:cNvSpPr>
          <p:nvPr>
            <p:ph type="subTitle" idx="1"/>
          </p:nvPr>
        </p:nvSpPr>
        <p:spPr>
          <a:xfrm>
            <a:off x="1164253" y="3748994"/>
            <a:ext cx="6395224" cy="1546471"/>
          </a:xfrm>
          <a:solidFill>
            <a:schemeClr val="tx2">
              <a:alpha val="0"/>
            </a:schemeClr>
          </a:solidFill>
        </p:spPr>
        <p:txBody>
          <a:bodyPr lIns="0" rIns="0" bIns="91440">
            <a:noAutofit/>
          </a:bodyPr>
          <a:lstStyle>
            <a:lvl1pPr marL="0" indent="0" algn="l">
              <a:lnSpc>
                <a:spcPct val="103000"/>
              </a:lnSpc>
              <a:spcBef>
                <a:spcPts val="0"/>
              </a:spcBef>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382" y="5867400"/>
            <a:ext cx="5851835" cy="396218"/>
          </a:xfrm>
          <a:prstGeom prst="rect">
            <a:avLst/>
          </a:prstGeom>
        </p:spPr>
      </p:pic>
    </p:spTree>
    <p:extLst>
      <p:ext uri="{BB962C8B-B14F-4D97-AF65-F5344CB8AC3E}">
        <p14:creationId xmlns:p14="http://schemas.microsoft.com/office/powerpoint/2010/main" val="293402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3147386"/>
            <a:ext cx="8153400" cy="552054"/>
          </a:xfrm>
          <a:prstGeom prst="rect">
            <a:avLst/>
          </a:prstGeom>
        </p:spPr>
      </p:pic>
    </p:spTree>
    <p:extLst>
      <p:ext uri="{BB962C8B-B14F-4D97-AF65-F5344CB8AC3E}">
        <p14:creationId xmlns:p14="http://schemas.microsoft.com/office/powerpoint/2010/main" val="303335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1300" y="177800"/>
            <a:ext cx="8503920" cy="1003300"/>
          </a:xfrm>
        </p:spPr>
        <p:txBody>
          <a:bodyPr>
            <a:normAutofit/>
          </a:bodyPr>
          <a:lstStyle>
            <a:lvl1pPr>
              <a:defRPr sz="2400" b="1"/>
            </a:lvl1pPr>
          </a:lstStyle>
          <a:p>
            <a:r>
              <a:rPr lang="en-US"/>
              <a:t>Click to edit Master title style</a:t>
            </a:r>
            <a:endParaRPr lang="en-GB"/>
          </a:p>
        </p:txBody>
      </p:sp>
      <p:sp>
        <p:nvSpPr>
          <p:cNvPr id="6" name="Content Placeholder 2"/>
          <p:cNvSpPr>
            <a:spLocks noGrp="1"/>
          </p:cNvSpPr>
          <p:nvPr>
            <p:ph idx="1"/>
          </p:nvPr>
        </p:nvSpPr>
        <p:spPr>
          <a:xfrm>
            <a:off x="241300" y="1351280"/>
            <a:ext cx="8503920" cy="5392420"/>
          </a:xfrm>
          <a:prstGeom prst="rect">
            <a:avLst/>
          </a:prstGeom>
        </p:spPr>
        <p:txBody>
          <a:bodyPr>
            <a:normAutofit/>
          </a:bodyPr>
          <a:lstStyle>
            <a:lvl1pPr>
              <a:buClr>
                <a:schemeClr val="accent1"/>
              </a:buClr>
              <a:defRPr sz="2000"/>
            </a:lvl1pPr>
            <a:lvl2pPr>
              <a:spcAft>
                <a:spcPts val="450"/>
              </a:spcAft>
              <a:buClr>
                <a:schemeClr val="accent1"/>
              </a:buClr>
              <a:defRPr sz="2000"/>
            </a:lvl2pPr>
            <a:lvl3pPr>
              <a:spcAft>
                <a:spcPts val="300"/>
              </a:spcAft>
              <a:buClr>
                <a:schemeClr val="accent1"/>
              </a:buClr>
              <a:defRPr sz="2000"/>
            </a:lvl3pPr>
            <a:lvl4pPr marL="985838" indent="-128588">
              <a:spcAft>
                <a:spcPts val="300"/>
              </a:spcAft>
              <a:buClr>
                <a:schemeClr val="accent1"/>
              </a:buClr>
              <a:buFontTx/>
              <a:buChar char="–"/>
              <a:defRPr sz="2000"/>
            </a:lvl4pPr>
            <a:lvl5pPr marL="1285875" indent="-128588">
              <a:spcAft>
                <a:spcPts val="300"/>
              </a:spcAft>
              <a:buClr>
                <a:schemeClr val="accent1"/>
              </a:buClr>
              <a:buFontTx/>
              <a:buChar char="–"/>
              <a:defRPr sz="2000"/>
            </a:lvl5pPr>
            <a:lvl6pPr marL="1628775" indent="-128588">
              <a:spcAft>
                <a:spcPts val="300"/>
              </a:spcAft>
              <a:buClr>
                <a:schemeClr val="accent1"/>
              </a:buClr>
              <a:buFontTx/>
              <a:buChar char="–"/>
              <a:defRPr sz="1050"/>
            </a:lvl6pPr>
            <a:lvl7pPr marL="1971675" indent="-128588">
              <a:spcAft>
                <a:spcPts val="300"/>
              </a:spcAft>
              <a:buClr>
                <a:schemeClr val="accent1"/>
              </a:buClr>
              <a:buFontTx/>
              <a:buChar char="–"/>
              <a:defRPr sz="1050" baseline="0"/>
            </a:lvl7pPr>
            <a:lvl8pPr marL="2271713" indent="-128588">
              <a:spcAft>
                <a:spcPts val="300"/>
              </a:spcAft>
              <a:buClr>
                <a:schemeClr val="accent1"/>
              </a:buClr>
              <a:buFontTx/>
              <a:buChar char="–"/>
              <a:defRPr sz="1050" baseline="0"/>
            </a:lvl8pPr>
            <a:lvl9pPr marL="2614613" indent="-128588">
              <a:spcAft>
                <a:spcPts val="300"/>
              </a:spcAft>
              <a:buClr>
                <a:schemeClr val="accent1"/>
              </a:buClr>
              <a:buFontTx/>
              <a:buChar char="–"/>
              <a:defRPr sz="105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65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000"/>
            </a:lvl1pPr>
            <a:extLst/>
          </a:lstStyle>
          <a:p>
            <a:r>
              <a:rPr kumimoji="0" lang="en-US"/>
              <a:t>Click to edit Master title style</a:t>
            </a:r>
            <a:endParaRPr kumimoji="0" lang="en-US" dirty="0"/>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10" name="Date Placeholder 9"/>
          <p:cNvSpPr>
            <a:spLocks noGrp="1"/>
          </p:cNvSpPr>
          <p:nvPr>
            <p:ph type="dt" sz="half" idx="10"/>
          </p:nvPr>
        </p:nvSpPr>
        <p:spPr>
          <a:xfrm>
            <a:off x="5562600" y="6509004"/>
            <a:ext cx="3002280" cy="274320"/>
          </a:xfrm>
        </p:spPr>
        <p:txBody>
          <a:bodyPr vert="horz" rtlCol="0"/>
          <a:lstStyle>
            <a:lvl1pPr>
              <a:defRPr/>
            </a:lvl1pPr>
          </a:lstStyle>
          <a:p>
            <a:r>
              <a:rPr lang="en-US" dirty="0"/>
              <a:t>7/27/2020</a:t>
            </a:r>
          </a:p>
          <a:p>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r>
              <a:rPr lang="en-US" dirty="0"/>
              <a:t>	SISCER</a:t>
            </a:r>
            <a:endParaRPr kumimoji="0" lang="en-US" dirty="0"/>
          </a:p>
        </p:txBody>
      </p:sp>
      <p:sp>
        <p:nvSpPr>
          <p:cNvPr id="7" name="Rectangle 6"/>
          <p:cNvSpPr/>
          <p:nvPr userDrawn="1"/>
        </p:nvSpPr>
        <p:spPr>
          <a:xfrm>
            <a:off x="1271657" y="2698121"/>
            <a:ext cx="7406640" cy="9144"/>
          </a:xfrm>
          <a:prstGeom prst="rect">
            <a:avLst/>
          </a:prstGeom>
          <a:solidFill>
            <a:schemeClr val="accent3"/>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5011604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r" eaLnBrk="1" latinLnBrk="0" hangingPunct="1"/>
            <a:r>
              <a:rPr lang="en-US" dirty="0">
                <a:solidFill>
                  <a:schemeClr val="bg2">
                    <a:tint val="60000"/>
                    <a:satMod val="155000"/>
                  </a:schemeClr>
                </a:solidFill>
              </a:rPr>
              <a:t>SISCER</a:t>
            </a:r>
            <a:endParaRPr kumimoji="0" lang="en-US" sz="1300" dirty="0">
              <a:solidFill>
                <a:schemeClr val="bg2">
                  <a:tint val="60000"/>
                  <a:satMod val="155000"/>
                </a:schemeClr>
              </a:solidFill>
            </a:endParaRPr>
          </a:p>
        </p:txBody>
      </p:sp>
      <p:sp>
        <p:nvSpPr>
          <p:cNvPr id="4" name="Date Placeholder 3"/>
          <p:cNvSpPr>
            <a:spLocks noGrp="1"/>
          </p:cNvSpPr>
          <p:nvPr>
            <p:ph type="dt" sz="half" idx="11"/>
          </p:nvPr>
        </p:nvSpPr>
        <p:spPr/>
        <p:txBody>
          <a:bodyPr/>
          <a:lstStyle>
            <a:lvl1pPr>
              <a:defRPr/>
            </a:lvl1pPr>
          </a:lstStyle>
          <a:p>
            <a:r>
              <a:rPr lang="en-US" dirty="0"/>
              <a:t>7/27/2020</a:t>
            </a:r>
            <a:endParaRPr lang="en-US" dirty="0">
              <a:solidFill>
                <a:schemeClr val="bg2">
                  <a:tint val="60000"/>
                  <a:satMod val="155000"/>
                </a:schemeClr>
              </a:solidFill>
            </a:endParaRPr>
          </a:p>
        </p:txBody>
      </p:sp>
      <p:sp>
        <p:nvSpPr>
          <p:cNvPr id="5" name="Slide Number Placeholder 4"/>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
        <p:nvSpPr>
          <p:cNvPr id="6" name="Title 1"/>
          <p:cNvSpPr>
            <a:spLocks noGrp="1"/>
          </p:cNvSpPr>
          <p:nvPr>
            <p:ph type="title"/>
          </p:nvPr>
        </p:nvSpPr>
        <p:spPr>
          <a:xfrm>
            <a:off x="441324" y="2285536"/>
            <a:ext cx="8229600" cy="1143000"/>
          </a:xfrm>
        </p:spPr>
        <p:txBody>
          <a:bodyPr/>
          <a:lstStyle>
            <a:lvl1pPr>
              <a:defRPr>
                <a:solidFill>
                  <a:schemeClr val="tx1"/>
                </a:solidFill>
              </a:defRPr>
            </a:lvl1pPr>
            <a:extLst/>
          </a:lstStyle>
          <a:p>
            <a:r>
              <a:rPr kumimoji="0" lang="en-US"/>
              <a:t>Click to edit Master title style</a:t>
            </a:r>
            <a:endParaRPr kumimoji="0" lang="en-US" dirty="0"/>
          </a:p>
        </p:txBody>
      </p:sp>
      <p:sp>
        <p:nvSpPr>
          <p:cNvPr id="10" name="Content Placeholder 9"/>
          <p:cNvSpPr>
            <a:spLocks noGrp="1"/>
          </p:cNvSpPr>
          <p:nvPr>
            <p:ph sz="quarter" idx="13" hasCustomPrompt="1"/>
          </p:nvPr>
        </p:nvSpPr>
        <p:spPr>
          <a:xfrm>
            <a:off x="2408237" y="3603625"/>
            <a:ext cx="6262687" cy="2516188"/>
          </a:xfrm>
        </p:spPr>
        <p:txBody>
          <a:bodyPr vert="horz"/>
          <a:lstStyle>
            <a:lvl1pPr marL="0" indent="0" algn="r">
              <a:buFontTx/>
              <a:buNone/>
              <a:defRPr>
                <a:solidFill>
                  <a:schemeClr val="tx1"/>
                </a:solidFill>
              </a:defRPr>
            </a:lvl1pPr>
            <a:lvl2pPr marL="411480" indent="0" algn="r">
              <a:buFontTx/>
              <a:buNone/>
              <a:defRPr/>
            </a:lvl2pPr>
            <a:lvl3pPr marL="630936" indent="0" algn="r">
              <a:buFontTx/>
              <a:buNone/>
              <a:defRPr>
                <a:solidFill>
                  <a:schemeClr val="tx1"/>
                </a:solidFill>
              </a:defRPr>
            </a:lvl3pPr>
            <a:lvl4pPr marL="822960" indent="0" algn="r">
              <a:buFontTx/>
              <a:buNone/>
              <a:defRPr>
                <a:solidFill>
                  <a:schemeClr val="tx1"/>
                </a:solidFill>
              </a:defRPr>
            </a:lvl4pPr>
            <a:lvl5pPr marL="1005840" indent="0" algn="r">
              <a:buFontTx/>
              <a:buNone/>
              <a:defRPr>
                <a:solidFill>
                  <a:schemeClr val="tx1"/>
                </a:solidFill>
              </a:defRPr>
            </a:lvl5pPr>
          </a:lstStyle>
          <a:p>
            <a:pPr lvl="0"/>
            <a:r>
              <a:rPr lang="en-US" dirty="0"/>
              <a:t>Person’s name, </a:t>
            </a:r>
          </a:p>
          <a:p>
            <a:pPr lvl="2"/>
            <a:r>
              <a:rPr lang="en-US" dirty="0"/>
              <a:t>Location Of Talk</a:t>
            </a:r>
          </a:p>
          <a:p>
            <a:pPr lvl="3"/>
            <a:r>
              <a:rPr lang="en-US" dirty="0"/>
              <a:t>City, State</a:t>
            </a:r>
          </a:p>
          <a:p>
            <a:pPr lvl="4"/>
            <a:r>
              <a:rPr lang="en-US" dirty="0"/>
              <a:t>Date</a:t>
            </a:r>
          </a:p>
        </p:txBody>
      </p:sp>
      <p:pic>
        <p:nvPicPr>
          <p:cNvPr id="7" name="Picture 6" descr="Stat•Collab_Logo.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1152" y="632810"/>
            <a:ext cx="4214648" cy="957875"/>
          </a:xfrm>
          <a:prstGeom prst="rect">
            <a:avLst/>
          </a:prstGeom>
        </p:spPr>
      </p:pic>
    </p:spTree>
    <p:extLst>
      <p:ext uri="{BB962C8B-B14F-4D97-AF65-F5344CB8AC3E}">
        <p14:creationId xmlns:p14="http://schemas.microsoft.com/office/powerpoint/2010/main" val="1559590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lvl2pPr marL="640080" indent="-228600">
              <a:buFont typeface="Courier New" panose="02070309020205020404" pitchFamily="49" charset="0"/>
              <a:buChar char="o"/>
              <a:defRPr/>
            </a:lvl2pPr>
            <a:lvl3pPr marL="822960" indent="-192024">
              <a:buFont typeface="Wingdings" panose="05000000000000000000" pitchFamily="2" charset="2"/>
              <a:buChar char="§"/>
              <a:defRPr/>
            </a:lvl3pPr>
            <a:lvl4pPr marL="1005840" indent="-182880">
              <a:buFont typeface="Wingdings" panose="05000000000000000000" pitchFamily="2" charset="2"/>
              <a:buChar char="ü"/>
              <a:defRPr/>
            </a:lvl4pPr>
            <a:lvl5pPr marL="1188720" indent="-182880">
              <a:buFont typeface="Wingdings" panose="05000000000000000000" pitchFamily="2" charset="2"/>
              <a:buChar char="Ø"/>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5562600" y="6385022"/>
            <a:ext cx="2286000" cy="290098"/>
          </a:xfrm>
        </p:spPr>
        <p:txBody>
          <a:bodyPr/>
          <a:lstStyle>
            <a:lvl1pPr>
              <a:defRPr/>
            </a:lvl1pPr>
          </a:lstStyle>
          <a:p>
            <a:r>
              <a:rPr lang="en-US" dirty="0"/>
              <a:t>7/27/2020</a:t>
            </a:r>
          </a:p>
        </p:txBody>
      </p:sp>
      <p:sp>
        <p:nvSpPr>
          <p:cNvPr id="5" name="Footer Placeholder 4"/>
          <p:cNvSpPr>
            <a:spLocks noGrp="1"/>
          </p:cNvSpPr>
          <p:nvPr>
            <p:ph type="ftr" sz="quarter" idx="11"/>
          </p:nvPr>
        </p:nvSpPr>
        <p:spPr/>
        <p:txBody>
          <a:bodyPr/>
          <a:lstStyle/>
          <a:p>
            <a:r>
              <a:rPr lang="en-US" dirty="0"/>
              <a:t>SISCER</a:t>
            </a:r>
            <a:endParaRPr kumimoji="0" lang="en-US" dirty="0"/>
          </a:p>
        </p:txBody>
      </p:sp>
      <p:sp>
        <p:nvSpPr>
          <p:cNvPr id="6" name="Slide Number Placeholder 5"/>
          <p:cNvSpPr>
            <a:spLocks noGrp="1"/>
          </p:cNvSpPr>
          <p:nvPr>
            <p:ph type="sldNum" sz="quarter" idx="12"/>
          </p:nvPr>
        </p:nvSpPr>
        <p:spPr>
          <a:xfrm>
            <a:off x="8277726" y="6447586"/>
            <a:ext cx="751442" cy="227534"/>
          </a:xfrm>
        </p:spPr>
        <p:txBody>
          <a:bodyPr/>
          <a:lstStyle/>
          <a:p>
            <a:fld id="{8C592886-E571-45D5-8B56-343DC94F8FA6}" type="slidenum">
              <a:rPr kumimoji="0" lang="en-US" smtClean="0"/>
              <a:t>‹#›</a:t>
            </a:fld>
            <a:endParaRPr kumimoji="0" lang="en-US" dirty="0"/>
          </a:p>
        </p:txBody>
      </p:sp>
    </p:spTree>
    <p:extLst>
      <p:ext uri="{BB962C8B-B14F-4D97-AF65-F5344CB8AC3E}">
        <p14:creationId xmlns:p14="http://schemas.microsoft.com/office/powerpoint/2010/main" val="938624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3"/>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rgbClr val="3C4F78"/>
                </a:solidFill>
              </a:defRPr>
            </a:lvl1pPr>
            <a:extLst/>
          </a:lstStyle>
          <a:p>
            <a:r>
              <a:rPr kumimoji="0" lang="en-US"/>
              <a:t>Click to edit Master title style</a:t>
            </a:r>
            <a:endParaRPr kumimoji="0" lang="en-US" dirty="0"/>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rgbClr val="3C4F78"/>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lvl1pPr>
              <a:defRPr/>
            </a:lvl1pPr>
          </a:lstStyle>
          <a:p>
            <a:r>
              <a:rPr lang="en-US" dirty="0"/>
              <a:t>7/27/2020</a:t>
            </a: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r>
              <a:rPr lang="en-US" dirty="0"/>
              <a:t>SISCER</a:t>
            </a:r>
            <a:endParaRPr kumimoji="0" lang="en-US" dirty="0"/>
          </a:p>
        </p:txBody>
      </p:sp>
    </p:spTree>
    <p:extLst>
      <p:ext uri="{BB962C8B-B14F-4D97-AF65-F5344CB8AC3E}">
        <p14:creationId xmlns:p14="http://schemas.microsoft.com/office/powerpoint/2010/main" val="3358358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EBC598F-1189-4858-A177-A92B86E842A9}" type="datetime1">
              <a:rPr lang="en-US" smtClean="0"/>
              <a:t>5/27/2025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062220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lvl1pPr>
              <a:defRPr/>
            </a:lvl1pPr>
          </a:lstStyle>
          <a:p>
            <a:r>
              <a:rPr lang="en-US" dirty="0"/>
              <a:t>7/27/2020</a:t>
            </a:r>
          </a:p>
        </p:txBody>
      </p:sp>
      <p:sp>
        <p:nvSpPr>
          <p:cNvPr id="8" name="Footer Placeholder 7"/>
          <p:cNvSpPr>
            <a:spLocks noGrp="1"/>
          </p:cNvSpPr>
          <p:nvPr>
            <p:ph type="ftr" sz="quarter" idx="11"/>
          </p:nvPr>
        </p:nvSpPr>
        <p:spPr/>
        <p:txBody>
          <a:bodyPr/>
          <a:lstStyle/>
          <a:p>
            <a:r>
              <a:rPr lang="en-US" dirty="0"/>
              <a:t>SISCER</a:t>
            </a:r>
            <a:endParaRPr kumimoji="0" lang="en-US" dirty="0"/>
          </a:p>
        </p:txBody>
      </p:sp>
      <p:sp>
        <p:nvSpPr>
          <p:cNvPr id="9" name="Slide Number Placeholder 8"/>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dirty="0"/>
          </a:p>
        </p:txBody>
      </p:sp>
    </p:spTree>
    <p:extLst>
      <p:ext uri="{BB962C8B-B14F-4D97-AF65-F5344CB8AC3E}">
        <p14:creationId xmlns:p14="http://schemas.microsoft.com/office/powerpoint/2010/main" val="2606746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lvl1pPr>
              <a:defRPr>
                <a:latin typeface="Minion Pro"/>
              </a:defRPr>
            </a:lvl1pPr>
            <a:extLst/>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lvl1pPr>
              <a:defRPr>
                <a:latin typeface="Minion Pro"/>
              </a:defRPr>
            </a:lvl1pPr>
            <a:extLst/>
          </a:lstStyle>
          <a:p>
            <a:fld id="{A606ACFA-DA96-44E3-AF2B-D5A9FA5A2334}" type="datetime1">
              <a:rPr lang="en-US" smtClean="0"/>
              <a:t>5/27/2025</a:t>
            </a:fld>
            <a:endParaRPr lang="en-US" dirty="0"/>
          </a:p>
        </p:txBody>
      </p:sp>
      <p:sp>
        <p:nvSpPr>
          <p:cNvPr id="4" name="Footer Placeholder 3"/>
          <p:cNvSpPr>
            <a:spLocks noGrp="1"/>
          </p:cNvSpPr>
          <p:nvPr>
            <p:ph type="ftr" sz="quarter" idx="11"/>
          </p:nvPr>
        </p:nvSpPr>
        <p:spPr/>
        <p:txBody>
          <a:bodyPr/>
          <a:lstStyle>
            <a:lvl1pPr>
              <a:defRPr>
                <a:latin typeface="Minion Pro"/>
              </a:defRPr>
            </a:lvl1pPr>
            <a:extLst/>
          </a:lstStyle>
          <a:p>
            <a:endParaRPr lang="en-US" dirty="0"/>
          </a:p>
        </p:txBody>
      </p:sp>
      <p:sp>
        <p:nvSpPr>
          <p:cNvPr id="5" name="Slide Number Placeholder 4"/>
          <p:cNvSpPr>
            <a:spLocks noGrp="1"/>
          </p:cNvSpPr>
          <p:nvPr>
            <p:ph type="sldNum" sz="quarter" idx="12"/>
          </p:nvPr>
        </p:nvSpPr>
        <p:spPr/>
        <p:txBody>
          <a:bodyPr/>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15929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D3959-25E7-4F96-A283-2D77188563F0}" type="datetime1">
              <a:rPr lang="en-US" smtClean="0"/>
              <a:t>5/27/2025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C592886-E571-45D5-8B56-343DC94F8FA6}" type="slidenum">
              <a:rPr kumimoji="0" lang="en-US" smtClean="0"/>
              <a:t>‹#›</a:t>
            </a:fld>
            <a:endParaRPr kumimoji="0" lang="en-US"/>
          </a:p>
        </p:txBody>
      </p:sp>
      <p:sp>
        <p:nvSpPr>
          <p:cNvPr id="5" name="Content Placeholder 2"/>
          <p:cNvSpPr>
            <a:spLocks noGrp="1"/>
          </p:cNvSpPr>
          <p:nvPr>
            <p:ph idx="1"/>
          </p:nvPr>
        </p:nvSpPr>
        <p:spPr>
          <a:xfrm>
            <a:off x="439599" y="441327"/>
            <a:ext cx="8198550" cy="5591351"/>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4226908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pPr algn="l" eaLnBrk="1" latinLnBrk="0" hangingPunct="1"/>
            <a:fld id="{5B5E2CDF-6A91-4BD2-A7A8-8EDC41251606}" type="datetime1">
              <a:rPr lang="en-US" smtClean="0"/>
              <a:t>5/27/2025</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kumimoji="0" lang="en-US"/>
          </a:p>
        </p:txBody>
      </p:sp>
    </p:spTree>
    <p:extLst>
      <p:ext uri="{BB962C8B-B14F-4D97-AF65-F5344CB8AC3E}">
        <p14:creationId xmlns:p14="http://schemas.microsoft.com/office/powerpoint/2010/main" val="1877039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09004"/>
            <a:ext cx="3002280" cy="274320"/>
          </a:xfrm>
        </p:spPr>
        <p:txBody>
          <a:bodyPr vert="horz" rtlCol="0"/>
          <a:lstStyle/>
          <a:p>
            <a:pPr algn="l" eaLnBrk="1" latinLnBrk="0" hangingPunct="1"/>
            <a:fld id="{2292A2F3-B611-4CEE-9146-77782125A74A}" type="datetime1">
              <a:rPr lang="en-US" smtClean="0"/>
              <a:t>5/27/2025</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kumimoji="0" lang="en-US"/>
          </a:p>
        </p:txBody>
      </p:sp>
    </p:spTree>
    <p:extLst>
      <p:ext uri="{BB962C8B-B14F-4D97-AF65-F5344CB8AC3E}">
        <p14:creationId xmlns:p14="http://schemas.microsoft.com/office/powerpoint/2010/main" val="120012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4A8DBE-03F8-46E7-85F0-0DB40E7BBB5A}" type="datetime1">
              <a:rPr lang="en-US" smtClean="0"/>
              <a:t>5/27/2025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545069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50CD9CF-8B44-45C7-8E47-C637C26933AF}" type="datetime1">
              <a:rPr lang="en-US" smtClean="0"/>
              <a:t>5/27/2025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36181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814763"/>
            <a:ext cx="7772400" cy="755374"/>
          </a:xfrm>
        </p:spPr>
        <p:txBody>
          <a:bodyPr anchor="t"/>
          <a:lstStyle>
            <a:lvl1pPr algn="l">
              <a:defRPr sz="4000" b="1" cap="all"/>
            </a:lvl1pPr>
          </a:lstStyle>
          <a:p>
            <a:r>
              <a:rPr lang="en-US" dirty="0"/>
              <a:t>Session Title</a:t>
            </a:r>
          </a:p>
        </p:txBody>
      </p:sp>
      <p:sp>
        <p:nvSpPr>
          <p:cNvPr id="3" name="Text Placeholder 2"/>
          <p:cNvSpPr>
            <a:spLocks noGrp="1"/>
          </p:cNvSpPr>
          <p:nvPr>
            <p:ph type="body" idx="1" hasCustomPrompt="1"/>
          </p:nvPr>
        </p:nvSpPr>
        <p:spPr>
          <a:xfrm>
            <a:off x="730264" y="1380064"/>
            <a:ext cx="7772400" cy="1569870"/>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Session Number</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646819-256B-4F19-BEA7-12A28343ABF6}" type="slidenum">
              <a:rPr lang="en-US" smtClean="0"/>
              <a:t>‹#›</a:t>
            </a:fld>
            <a:endParaRPr lang="en-US"/>
          </a:p>
        </p:txBody>
      </p:sp>
      <p:sp>
        <p:nvSpPr>
          <p:cNvPr id="8" name="Content Placeholder 7"/>
          <p:cNvSpPr>
            <a:spLocks noGrp="1"/>
          </p:cNvSpPr>
          <p:nvPr>
            <p:ph sz="quarter" idx="13" hasCustomPrompt="1"/>
          </p:nvPr>
        </p:nvSpPr>
        <p:spPr>
          <a:xfrm>
            <a:off x="731823" y="3681453"/>
            <a:ext cx="7759700" cy="2067339"/>
          </a:xfrm>
        </p:spPr>
        <p:txBody>
          <a:bodyPr>
            <a:normAutofit/>
          </a:bodyPr>
          <a:lstStyle>
            <a:lvl1pPr marL="0" indent="0">
              <a:buNone/>
              <a:defRPr sz="2400" baseline="0"/>
            </a:lvl1pPr>
          </a:lstStyle>
          <a:p>
            <a:pPr lvl="0"/>
            <a:r>
              <a:rPr lang="en-US" dirty="0"/>
              <a:t>Speaker, Affiliation</a:t>
            </a:r>
          </a:p>
        </p:txBody>
      </p:sp>
    </p:spTree>
    <p:extLst>
      <p:ext uri="{BB962C8B-B14F-4D97-AF65-F5344CB8AC3E}">
        <p14:creationId xmlns:p14="http://schemas.microsoft.com/office/powerpoint/2010/main" val="386933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266"/>
            <a:ext cx="8229600" cy="2261828"/>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C7646819-256B-4F19-BEA7-12A28343ABF6}" type="slidenum">
              <a:rPr lang="en-US" smtClean="0"/>
              <a:t>‹#›</a:t>
            </a:fld>
            <a:endParaRPr lang="en-US" dirty="0"/>
          </a:p>
        </p:txBody>
      </p:sp>
    </p:spTree>
    <p:extLst>
      <p:ext uri="{BB962C8B-B14F-4D97-AF65-F5344CB8AC3E}">
        <p14:creationId xmlns:p14="http://schemas.microsoft.com/office/powerpoint/2010/main" val="3895598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C468-D72F-46AA-B75F-8CA06732F6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F9182B-0CA3-4072-8E55-4D2E91E9FE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D2E7BD3-690C-4C6A-9409-52F07F49AE1E}"/>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BEDED792-4434-467C-BBF7-8CAAD5E7DB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F7465C-C6F0-4140-BC6F-28943EFE2FA9}"/>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7397328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5EEA-3397-4E88-8448-B78DB442A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90835-2AC5-4CCD-AE0B-584CB4DE3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315CE-C2A7-46C2-8B95-DCF93B144912}"/>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953B8DAD-D08E-48AB-A5CA-D703A75108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C009FC-7301-4085-A17A-E4B8E0151A41}"/>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96139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064F-35B9-447F-990A-6CFEC7AB841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374B0AD-33E3-4020-8106-88B24D71E6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85D6F5-CD24-42A7-A983-59CF95DCF2B9}"/>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C1021D2C-9803-4BC4-8E7F-3D20FDB7DA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E33B0E-78B2-4A12-947D-6B2DD917A74B}"/>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3839077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42A9-6848-4998-83A2-8360CA6F8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E3977-3C54-4900-A796-B40695D490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F3BB0-0F3B-44B6-B1D9-3BF86B00053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027B-77E5-43BF-A017-44CEF8161AB7}"/>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6" name="Footer Placeholder 5">
            <a:extLst>
              <a:ext uri="{FF2B5EF4-FFF2-40B4-BE49-F238E27FC236}">
                <a16:creationId xmlns:a16="http://schemas.microsoft.com/office/drawing/2014/main" id="{6D8F91C5-A63E-4E11-9A3D-86FD82F8D5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9C9EB8-8C1C-45E7-AE7F-DC2B110DBF63}"/>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853639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AAE2-CDF3-4250-A7F0-C4105F9895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80FF6-753D-4086-8FBB-E4607FFDC18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917A6-92D3-4794-82D3-6E6AD7B1E0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0E8D4B-E7B4-494D-A99F-99A57EA10C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B63F0-227A-478A-B841-AEE8655436A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0559F-F02C-43AD-951B-9249BCBD11E0}"/>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8" name="Footer Placeholder 7">
            <a:extLst>
              <a:ext uri="{FF2B5EF4-FFF2-40B4-BE49-F238E27FC236}">
                <a16:creationId xmlns:a16="http://schemas.microsoft.com/office/drawing/2014/main" id="{A8266C65-8610-4BFA-A8CB-E1B0801484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D4D9186-DF31-4BD5-BA11-9A97AEB7C152}"/>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649358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6164-4D8A-4A1C-8734-51E4D6A69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28DD1-05F3-4346-AF32-9112664396A6}"/>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4" name="Footer Placeholder 3">
            <a:extLst>
              <a:ext uri="{FF2B5EF4-FFF2-40B4-BE49-F238E27FC236}">
                <a16:creationId xmlns:a16="http://schemas.microsoft.com/office/drawing/2014/main" id="{A06875E8-F6ED-4BAD-A0EA-A01078EFE7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97CDA0-8C4A-41CE-B437-7D731FB3CB7D}"/>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72786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BB244-5C7A-4E09-B8BC-2249B386A163}"/>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3" name="Footer Placeholder 2">
            <a:extLst>
              <a:ext uri="{FF2B5EF4-FFF2-40B4-BE49-F238E27FC236}">
                <a16:creationId xmlns:a16="http://schemas.microsoft.com/office/drawing/2014/main" id="{1F7809A9-6D79-47DE-B525-BEE1C36CF5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33775D-6BED-43DC-B07D-0C5751941F8D}"/>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852800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0290-B72E-4285-9D6A-D2393BA0989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6E54CB-BC36-433C-985D-91AD6C6C607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15F95D-1E09-479A-8498-278DBA0304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D19C07-BE50-4918-B646-764651EF754B}"/>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6" name="Footer Placeholder 5">
            <a:extLst>
              <a:ext uri="{FF2B5EF4-FFF2-40B4-BE49-F238E27FC236}">
                <a16:creationId xmlns:a16="http://schemas.microsoft.com/office/drawing/2014/main" id="{B0418555-1518-49CB-8426-D6EAD1CA4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DD1621-27F0-4659-A5E3-AC194DA0A654}"/>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1978840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85E6-F96D-4876-9D4F-CF519F7290B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CE340D-78AD-40A3-A9C0-8094A36A19A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B1A41A97-50F3-46FA-9424-73A805A5A8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36C45B-7BBC-46E8-843E-3942A04BB75D}"/>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6" name="Footer Placeholder 5">
            <a:extLst>
              <a:ext uri="{FF2B5EF4-FFF2-40B4-BE49-F238E27FC236}">
                <a16:creationId xmlns:a16="http://schemas.microsoft.com/office/drawing/2014/main" id="{9F7FE986-CB3A-47AE-8966-34BEB41EE0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10FC4F-C9E7-46E3-819C-673B8B7F5BD8}"/>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1549756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3759-61C8-4B15-96FC-8AF0746B4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3C12A-A76D-447A-83A5-F097CEE14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B2443-23A0-41C0-9DDD-DA6D18F1BA29}"/>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08A9D7B5-E869-472F-B9CC-F2D7C88E27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E64C7F-5B9C-47D7-93E6-64063515C57E}"/>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377800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1CAD0-B52E-4CC7-AE7A-A9215928872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E830F-EC79-4849-B380-A33EA564750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A227-853E-48AD-9521-7D254BEAF0C8}"/>
              </a:ext>
            </a:extLst>
          </p:cNvPr>
          <p:cNvSpPr>
            <a:spLocks noGrp="1"/>
          </p:cNvSpPr>
          <p:nvPr>
            <p:ph type="dt" sz="half" idx="10"/>
          </p:nvPr>
        </p:nvSpPr>
        <p:spPr/>
        <p:txBody>
          <a:body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8CA6A9C6-6983-4130-8FF7-19FCDFB52D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DEABF-A741-4E37-8B31-E3CB23242A56}"/>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097429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629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233C3-AE76-8499-72C7-34F33204011B}"/>
              </a:ext>
            </a:extLst>
          </p:cNvPr>
          <p:cNvSpPr/>
          <p:nvPr userDrawn="1"/>
        </p:nvSpPr>
        <p:spPr>
          <a:xfrm>
            <a:off x="6365383" y="5988676"/>
            <a:ext cx="2453426" cy="553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83688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Spons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925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Exhibi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B1F5D7-0AC7-CAB6-2C20-FA16CA13B019}"/>
              </a:ext>
            </a:extLst>
          </p:cNvPr>
          <p:cNvSpPr>
            <a:spLocks noGrp="1"/>
          </p:cNvSpPr>
          <p:nvPr>
            <p:ph type="title"/>
          </p:nvPr>
        </p:nvSpPr>
        <p:spPr>
          <a:xfrm>
            <a:off x="322116" y="2351315"/>
            <a:ext cx="8499770" cy="4333689"/>
          </a:xfrm>
        </p:spPr>
        <p:txBody>
          <a:bodyPr anchor="t">
            <a:normAutofit/>
          </a:bodyPr>
          <a:lstStyle>
            <a:lvl1pPr algn="ctr">
              <a:defRPr sz="1800" b="0"/>
            </a:lvl1pPr>
          </a:lstStyle>
          <a:p>
            <a:r>
              <a:rPr lang="en-US"/>
              <a:t>Click to edit Master title style</a:t>
            </a:r>
            <a:endParaRPr lang="en-US" dirty="0"/>
          </a:p>
        </p:txBody>
      </p:sp>
    </p:spTree>
    <p:extLst>
      <p:ext uri="{BB962C8B-B14F-4D97-AF65-F5344CB8AC3E}">
        <p14:creationId xmlns:p14="http://schemas.microsoft.com/office/powerpoint/2010/main" val="301924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logo for a clinic&#10;&#10;Description automatically generated">
            <a:extLst>
              <a:ext uri="{FF2B5EF4-FFF2-40B4-BE49-F238E27FC236}">
                <a16:creationId xmlns:a16="http://schemas.microsoft.com/office/drawing/2014/main" id="{13743FC5-5695-44D9-33D6-B2F2E4FDABB3}"/>
              </a:ext>
            </a:extLst>
          </p:cNvPr>
          <p:cNvPicPr>
            <a:picLocks noChangeAspect="1"/>
          </p:cNvPicPr>
          <p:nvPr userDrawn="1"/>
        </p:nvPicPr>
        <p:blipFill>
          <a:blip r:embed="rId2"/>
          <a:stretch>
            <a:fillRect/>
          </a:stretch>
        </p:blipFill>
        <p:spPr>
          <a:xfrm>
            <a:off x="974845" y="1985481"/>
            <a:ext cx="7194310" cy="2887037"/>
          </a:xfrm>
          <a:prstGeom prst="rect">
            <a:avLst/>
          </a:prstGeom>
        </p:spPr>
      </p:pic>
      <p:sp>
        <p:nvSpPr>
          <p:cNvPr id="7" name="Rectangle 6">
            <a:extLst>
              <a:ext uri="{FF2B5EF4-FFF2-40B4-BE49-F238E27FC236}">
                <a16:creationId xmlns:a16="http://schemas.microsoft.com/office/drawing/2014/main" id="{68147560-AB58-30C3-F67E-04B037CD778A}"/>
              </a:ext>
            </a:extLst>
          </p:cNvPr>
          <p:cNvSpPr/>
          <p:nvPr userDrawn="1"/>
        </p:nvSpPr>
        <p:spPr>
          <a:xfrm>
            <a:off x="0" y="6082302"/>
            <a:ext cx="2905018" cy="7756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4611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A1D-7467-4D4E-BA3D-0573C49CC45F}"/>
              </a:ext>
            </a:extLst>
          </p:cNvPr>
          <p:cNvSpPr>
            <a:spLocks noGrp="1"/>
          </p:cNvSpPr>
          <p:nvPr>
            <p:ph type="title"/>
          </p:nvPr>
        </p:nvSpPr>
        <p:spPr>
          <a:xfrm>
            <a:off x="0" y="1"/>
            <a:ext cx="9144000" cy="3818238"/>
          </a:xfrm>
        </p:spPr>
        <p:txBody>
          <a:bodyPr>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2389001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E44-6CC5-0342-98C1-E6963CC5D8B0}"/>
              </a:ext>
            </a:extLst>
          </p:cNvPr>
          <p:cNvSpPr>
            <a:spLocks noGrp="1"/>
          </p:cNvSpPr>
          <p:nvPr>
            <p:ph type="title"/>
          </p:nvPr>
        </p:nvSpPr>
        <p:spPr>
          <a:xfrm>
            <a:off x="322116" y="365126"/>
            <a:ext cx="8499770" cy="5454907"/>
          </a:xfrm>
        </p:spPr>
        <p:txBody>
          <a:bodyPr>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3169015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with Session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EA9A-AF19-144C-BA22-381B80F83114}"/>
              </a:ext>
            </a:extLst>
          </p:cNvPr>
          <p:cNvSpPr>
            <a:spLocks noGrp="1"/>
          </p:cNvSpPr>
          <p:nvPr>
            <p:ph type="title"/>
          </p:nvPr>
        </p:nvSpPr>
        <p:spPr>
          <a:xfrm>
            <a:off x="322116" y="365125"/>
            <a:ext cx="8499770" cy="748058"/>
          </a:xfrm>
        </p:spPr>
        <p:txBody>
          <a:bodyPr anchor="t">
            <a:normAutofit/>
          </a:bodyPr>
          <a:lstStyle>
            <a:lvl1pPr>
              <a:defRPr sz="2400" i="0">
                <a:solidFill>
                  <a:schemeClr val="accent2"/>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BC970262-5D36-144B-8151-BC09319CEA83}"/>
              </a:ext>
            </a:extLst>
          </p:cNvPr>
          <p:cNvSpPr>
            <a:spLocks noGrp="1"/>
          </p:cNvSpPr>
          <p:nvPr>
            <p:ph type="body" sz="quarter" idx="10" hasCustomPrompt="1"/>
          </p:nvPr>
        </p:nvSpPr>
        <p:spPr>
          <a:xfrm>
            <a:off x="322660" y="1113183"/>
            <a:ext cx="8498681" cy="4631634"/>
          </a:xfrm>
        </p:spPr>
        <p:txBody>
          <a:bodyPr anchor="ctr">
            <a:normAutofit/>
          </a:bodyPr>
          <a:lstStyle>
            <a:lvl1pPr marL="0" indent="0" algn="ctr">
              <a:buNone/>
              <a:defRPr sz="3600" b="1"/>
            </a:lvl1pPr>
            <a:lvl2pPr marL="342900" indent="0" algn="ctr">
              <a:buNone/>
              <a:defRPr sz="4050" b="1"/>
            </a:lvl2pPr>
            <a:lvl3pPr marL="685800" indent="0" algn="ctr">
              <a:buNone/>
              <a:defRPr sz="4050" b="1"/>
            </a:lvl3pPr>
            <a:lvl4pPr marL="1028700" indent="0" algn="ctr">
              <a:buNone/>
              <a:defRPr sz="4050" b="1"/>
            </a:lvl4pPr>
            <a:lvl5pPr marL="1371600" indent="0" algn="ctr">
              <a:buNone/>
              <a:defRPr sz="4050" b="1"/>
            </a:lvl5pPr>
          </a:lstStyle>
          <a:p>
            <a:pPr lvl="0"/>
            <a:r>
              <a:rPr lang="en-US" dirty="0"/>
              <a:t>Insert Title</a:t>
            </a:r>
          </a:p>
        </p:txBody>
      </p:sp>
    </p:spTree>
    <p:extLst>
      <p:ext uri="{BB962C8B-B14F-4D97-AF65-F5344CB8AC3E}">
        <p14:creationId xmlns:p14="http://schemas.microsoft.com/office/powerpoint/2010/main" val="835743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shot - 1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B7EC7B-7253-7B42-A201-2B9ACC367CB3}"/>
              </a:ext>
            </a:extLst>
          </p:cNvPr>
          <p:cNvSpPr>
            <a:spLocks noGrp="1"/>
          </p:cNvSpPr>
          <p:nvPr>
            <p:ph type="subTitle" idx="1"/>
          </p:nvPr>
        </p:nvSpPr>
        <p:spPr>
          <a:xfrm>
            <a:off x="409989" y="4881562"/>
            <a:ext cx="8429626" cy="1091855"/>
          </a:xfrm>
        </p:spPr>
        <p:txBody>
          <a:bodyPr>
            <a:noAutofit/>
          </a:bodyPr>
          <a:lstStyle>
            <a:lvl1pPr marL="0" indent="0" algn="ctr">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304386" y="365126"/>
            <a:ext cx="8535229" cy="1325563"/>
          </a:xfrm>
        </p:spPr>
        <p:txBody>
          <a:bodyPr>
            <a:normAutofit/>
          </a:bodyPr>
          <a:lstStyle>
            <a:lvl1pPr algn="ctr">
              <a:defRPr sz="36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3714750" y="1914525"/>
            <a:ext cx="1714500" cy="2743200"/>
          </a:xfrm>
          <a:ln w="25400">
            <a:solidFill>
              <a:schemeClr val="accent6">
                <a:lumMod val="60000"/>
                <a:lumOff val="40000"/>
              </a:schemeClr>
            </a:solidFill>
          </a:ln>
        </p:spPr>
        <p:txBody>
          <a:bodyPr/>
          <a:lstStyle/>
          <a:p>
            <a:r>
              <a:rPr lang="en-US"/>
              <a:t>Click icon to add picture</a:t>
            </a:r>
          </a:p>
        </p:txBody>
      </p:sp>
    </p:spTree>
    <p:extLst>
      <p:ext uri="{BB962C8B-B14F-4D97-AF65-F5344CB8AC3E}">
        <p14:creationId xmlns:p14="http://schemas.microsoft.com/office/powerpoint/2010/main" val="2710501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Headshot - 1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304386" y="365126"/>
            <a:ext cx="8535229" cy="1325563"/>
          </a:xfrm>
        </p:spPr>
        <p:txBody>
          <a:bodyPr>
            <a:normAutofit/>
          </a:bodyPr>
          <a:lstStyle>
            <a:lvl1pPr algn="ctr">
              <a:defRPr sz="36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1505156" y="1914525"/>
            <a:ext cx="17145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5924343" y="1914524"/>
            <a:ext cx="1714500" cy="2743200"/>
          </a:xfrm>
          <a:ln w="25400">
            <a:solidFill>
              <a:schemeClr val="accent6">
                <a:lumMod val="60000"/>
                <a:lumOff val="40000"/>
              </a:schemeClr>
            </a:solidFill>
          </a:ln>
        </p:spPr>
        <p:txBody>
          <a:bodyPr/>
          <a:lstStyle>
            <a:lvl1pPr algn="ctr">
              <a:defRPr/>
            </a:lvl1pPr>
          </a:lstStyle>
          <a:p>
            <a:r>
              <a:rPr lang="en-US" dirty="0"/>
              <a:t>Click icon to add picture</a:t>
            </a:r>
          </a:p>
        </p:txBody>
      </p:sp>
      <p:sp>
        <p:nvSpPr>
          <p:cNvPr id="2" name="Content Placeholder 11">
            <a:extLst>
              <a:ext uri="{FF2B5EF4-FFF2-40B4-BE49-F238E27FC236}">
                <a16:creationId xmlns:a16="http://schemas.microsoft.com/office/drawing/2014/main" id="{85AE87C1-591B-DED8-F721-FF6293793DCB}"/>
              </a:ext>
            </a:extLst>
          </p:cNvPr>
          <p:cNvSpPr>
            <a:spLocks noGrp="1"/>
          </p:cNvSpPr>
          <p:nvPr>
            <p:ph sz="quarter" idx="14"/>
          </p:nvPr>
        </p:nvSpPr>
        <p:spPr>
          <a:xfrm>
            <a:off x="4723573" y="4881561"/>
            <a:ext cx="4116041" cy="1091855"/>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4" name="Content Placeholder 11">
            <a:extLst>
              <a:ext uri="{FF2B5EF4-FFF2-40B4-BE49-F238E27FC236}">
                <a16:creationId xmlns:a16="http://schemas.microsoft.com/office/drawing/2014/main" id="{DC8563C8-DDD7-BA55-8AF6-6442B548F407}"/>
              </a:ext>
            </a:extLst>
          </p:cNvPr>
          <p:cNvSpPr>
            <a:spLocks noGrp="1"/>
          </p:cNvSpPr>
          <p:nvPr>
            <p:ph sz="quarter" idx="15"/>
          </p:nvPr>
        </p:nvSpPr>
        <p:spPr>
          <a:xfrm>
            <a:off x="304387" y="4881560"/>
            <a:ext cx="4116041" cy="1091855"/>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565588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Headshot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D0DD8D-1701-9640-8ED6-CB21A620571E}"/>
              </a:ext>
            </a:extLst>
          </p:cNvPr>
          <p:cNvSpPr>
            <a:spLocks noGrp="1"/>
          </p:cNvSpPr>
          <p:nvPr>
            <p:ph type="title"/>
          </p:nvPr>
        </p:nvSpPr>
        <p:spPr>
          <a:xfrm>
            <a:off x="304386" y="365126"/>
            <a:ext cx="8535229" cy="1325563"/>
          </a:xfrm>
        </p:spPr>
        <p:txBody>
          <a:bodyPr>
            <a:normAutofit/>
          </a:bodyPr>
          <a:lstStyle>
            <a:lvl1pPr algn="ctr">
              <a:defRPr sz="36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3B7E971-3E3D-5F4D-A08D-96E8ACBD6C5B}"/>
              </a:ext>
            </a:extLst>
          </p:cNvPr>
          <p:cNvSpPr>
            <a:spLocks noGrp="1"/>
          </p:cNvSpPr>
          <p:nvPr>
            <p:ph type="pic" sz="quarter" idx="10"/>
          </p:nvPr>
        </p:nvSpPr>
        <p:spPr>
          <a:xfrm>
            <a:off x="745435" y="1914525"/>
            <a:ext cx="1714500" cy="2743200"/>
          </a:xfrm>
          <a:ln w="25400">
            <a:solidFill>
              <a:schemeClr val="accent6">
                <a:lumMod val="60000"/>
                <a:lumOff val="40000"/>
              </a:schemeClr>
            </a:solidFill>
          </a:ln>
        </p:spPr>
        <p:txBody>
          <a:bodyPr/>
          <a:lstStyle/>
          <a:p>
            <a:r>
              <a:rPr lang="en-US"/>
              <a:t>Click icon to add picture</a:t>
            </a:r>
          </a:p>
        </p:txBody>
      </p:sp>
      <p:sp>
        <p:nvSpPr>
          <p:cNvPr id="5" name="Picture Placeholder 9">
            <a:extLst>
              <a:ext uri="{FF2B5EF4-FFF2-40B4-BE49-F238E27FC236}">
                <a16:creationId xmlns:a16="http://schemas.microsoft.com/office/drawing/2014/main" id="{9B7ABE2F-78D8-A64A-8B49-8A35BED40F84}"/>
              </a:ext>
            </a:extLst>
          </p:cNvPr>
          <p:cNvSpPr>
            <a:spLocks noGrp="1"/>
          </p:cNvSpPr>
          <p:nvPr>
            <p:ph type="pic" sz="quarter" idx="11"/>
          </p:nvPr>
        </p:nvSpPr>
        <p:spPr>
          <a:xfrm>
            <a:off x="6685517" y="1914524"/>
            <a:ext cx="1714500" cy="2743200"/>
          </a:xfrm>
          <a:ln w="25400">
            <a:solidFill>
              <a:schemeClr val="accent6">
                <a:lumMod val="60000"/>
                <a:lumOff val="40000"/>
              </a:schemeClr>
            </a:solidFill>
          </a:ln>
        </p:spPr>
        <p:txBody>
          <a:bodyPr/>
          <a:lstStyle/>
          <a:p>
            <a:r>
              <a:rPr lang="en-US"/>
              <a:t>Click icon to add picture</a:t>
            </a:r>
          </a:p>
        </p:txBody>
      </p:sp>
      <p:sp>
        <p:nvSpPr>
          <p:cNvPr id="7" name="Picture Placeholder 9">
            <a:extLst>
              <a:ext uri="{FF2B5EF4-FFF2-40B4-BE49-F238E27FC236}">
                <a16:creationId xmlns:a16="http://schemas.microsoft.com/office/drawing/2014/main" id="{6CDEB083-2FA6-6743-9A3E-80FF14F696A1}"/>
              </a:ext>
            </a:extLst>
          </p:cNvPr>
          <p:cNvSpPr>
            <a:spLocks noGrp="1"/>
          </p:cNvSpPr>
          <p:nvPr>
            <p:ph type="pic" sz="quarter" idx="12"/>
          </p:nvPr>
        </p:nvSpPr>
        <p:spPr>
          <a:xfrm>
            <a:off x="3714750" y="1914524"/>
            <a:ext cx="1714500" cy="2743200"/>
          </a:xfrm>
          <a:ln w="25400">
            <a:solidFill>
              <a:schemeClr val="accent6">
                <a:lumMod val="60000"/>
                <a:lumOff val="40000"/>
              </a:schemeClr>
            </a:solidFill>
          </a:ln>
        </p:spPr>
        <p:txBody>
          <a:bodyPr/>
          <a:lstStyle/>
          <a:p>
            <a:r>
              <a:rPr lang="en-US"/>
              <a:t>Click icon to add picture</a:t>
            </a:r>
          </a:p>
        </p:txBody>
      </p:sp>
      <p:sp>
        <p:nvSpPr>
          <p:cNvPr id="12" name="Content Placeholder 11">
            <a:extLst>
              <a:ext uri="{FF2B5EF4-FFF2-40B4-BE49-F238E27FC236}">
                <a16:creationId xmlns:a16="http://schemas.microsoft.com/office/drawing/2014/main" id="{8936A2A8-2CAA-0212-58A4-489021226D4F}"/>
              </a:ext>
            </a:extLst>
          </p:cNvPr>
          <p:cNvSpPr>
            <a:spLocks noGrp="1"/>
          </p:cNvSpPr>
          <p:nvPr>
            <p:ph sz="quarter" idx="13"/>
          </p:nvPr>
        </p:nvSpPr>
        <p:spPr>
          <a:xfrm>
            <a:off x="3103960" y="4878937"/>
            <a:ext cx="2936081" cy="1158875"/>
          </a:xfrm>
        </p:spPr>
        <p:txBody>
          <a:bodyPr/>
          <a:lstStyle>
            <a:lvl1pPr marL="0" indent="0" algn="ctr">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13" name="Content Placeholder 11">
            <a:extLst>
              <a:ext uri="{FF2B5EF4-FFF2-40B4-BE49-F238E27FC236}">
                <a16:creationId xmlns:a16="http://schemas.microsoft.com/office/drawing/2014/main" id="{DBCEBCDF-1740-1CB2-E28E-968251AE1F37}"/>
              </a:ext>
            </a:extLst>
          </p:cNvPr>
          <p:cNvSpPr>
            <a:spLocks noGrp="1"/>
          </p:cNvSpPr>
          <p:nvPr>
            <p:ph sz="quarter" idx="14"/>
          </p:nvPr>
        </p:nvSpPr>
        <p:spPr>
          <a:xfrm>
            <a:off x="6080263" y="4878937"/>
            <a:ext cx="2936081" cy="1158875"/>
          </a:xfrm>
        </p:spPr>
        <p:txBody>
          <a:bodyPr/>
          <a:lstStyle>
            <a:lvl1pPr marL="0" indent="0" algn="ctr">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14" name="Content Placeholder 11">
            <a:extLst>
              <a:ext uri="{FF2B5EF4-FFF2-40B4-BE49-F238E27FC236}">
                <a16:creationId xmlns:a16="http://schemas.microsoft.com/office/drawing/2014/main" id="{9EC726F1-514E-6F3E-C822-53B4FAAD0939}"/>
              </a:ext>
            </a:extLst>
          </p:cNvPr>
          <p:cNvSpPr>
            <a:spLocks noGrp="1"/>
          </p:cNvSpPr>
          <p:nvPr>
            <p:ph sz="quarter" idx="15"/>
          </p:nvPr>
        </p:nvSpPr>
        <p:spPr>
          <a:xfrm>
            <a:off x="127657" y="4878936"/>
            <a:ext cx="2936081" cy="1158875"/>
          </a:xfrm>
        </p:spPr>
        <p:txBody>
          <a:bodyPr/>
          <a:lstStyle>
            <a:lvl1pPr marL="0" indent="0" algn="ctr">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684403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00D8-8C97-7041-9B74-B048CF5BF3C1}"/>
              </a:ext>
            </a:extLst>
          </p:cNvPr>
          <p:cNvSpPr>
            <a:spLocks noGrp="1"/>
          </p:cNvSpPr>
          <p:nvPr>
            <p:ph type="title"/>
          </p:nvPr>
        </p:nvSpPr>
        <p:spPr>
          <a:xfrm>
            <a:off x="205741" y="365126"/>
            <a:ext cx="8732045" cy="1135684"/>
          </a:xfrm>
        </p:spPr>
        <p:txBody>
          <a:bodyPr lIns="0" tIns="0" rIns="0" bIns="0" anchor="t">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B3D5DAA-F61D-0F40-8BA9-417A38B20F85}"/>
              </a:ext>
            </a:extLst>
          </p:cNvPr>
          <p:cNvSpPr>
            <a:spLocks noGrp="1"/>
          </p:cNvSpPr>
          <p:nvPr>
            <p:ph idx="1"/>
          </p:nvPr>
        </p:nvSpPr>
        <p:spPr>
          <a:xfrm>
            <a:off x="205741" y="1610139"/>
            <a:ext cx="8732045" cy="4482548"/>
          </a:xfrm>
        </p:spPr>
        <p:txBody>
          <a:bodyPr lIns="0" tIns="0" rIns="0" bIns="0"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318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AF47-839E-A94A-BC50-08B5A3512D02}"/>
              </a:ext>
            </a:extLst>
          </p:cNvPr>
          <p:cNvSpPr>
            <a:spLocks noGrp="1"/>
          </p:cNvSpPr>
          <p:nvPr>
            <p:ph type="title"/>
          </p:nvPr>
        </p:nvSpPr>
        <p:spPr>
          <a:xfrm>
            <a:off x="623888" y="959112"/>
            <a:ext cx="788670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F3639F8B-2435-C047-BB84-23C090B72199}"/>
              </a:ext>
            </a:extLst>
          </p:cNvPr>
          <p:cNvSpPr>
            <a:spLocks noGrp="1"/>
          </p:cNvSpPr>
          <p:nvPr>
            <p:ph type="body" idx="1"/>
          </p:nvPr>
        </p:nvSpPr>
        <p:spPr>
          <a:xfrm>
            <a:off x="623888" y="4098145"/>
            <a:ext cx="7886700" cy="1500187"/>
          </a:xfrm>
        </p:spPr>
        <p:txBody>
          <a:bodyPr/>
          <a:lstStyle>
            <a:lvl1pPr marL="0" indent="0">
              <a:buNone/>
              <a:defRPr sz="1800">
                <a:solidFill>
                  <a:schemeClr val="accent6">
                    <a:lumMod val="60000"/>
                    <a:lumOff val="4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06210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ED96-1C22-4D41-BC63-DE07F8A48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EBE68-01E2-9F40-93B9-793098CB3B73}"/>
              </a:ext>
            </a:extLst>
          </p:cNvPr>
          <p:cNvSpPr>
            <a:spLocks noGrp="1"/>
          </p:cNvSpPr>
          <p:nvPr>
            <p:ph sz="half" idx="1"/>
          </p:nvPr>
        </p:nvSpPr>
        <p:spPr>
          <a:xfrm>
            <a:off x="205740" y="1825625"/>
            <a:ext cx="430911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8DF8F75-0936-C24F-950E-3252923D5DA4}"/>
              </a:ext>
            </a:extLst>
          </p:cNvPr>
          <p:cNvSpPr>
            <a:spLocks noGrp="1"/>
          </p:cNvSpPr>
          <p:nvPr>
            <p:ph sz="half" idx="2"/>
          </p:nvPr>
        </p:nvSpPr>
        <p:spPr>
          <a:xfrm>
            <a:off x="4629150" y="1825625"/>
            <a:ext cx="43077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0229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2C55D-5EB1-B2D6-3305-36DEC769A4DE}"/>
              </a:ext>
            </a:extLst>
          </p:cNvPr>
          <p:cNvSpPr>
            <a:spLocks noGrp="1"/>
          </p:cNvSpPr>
          <p:nvPr>
            <p:ph type="title"/>
          </p:nvPr>
        </p:nvSpPr>
        <p:spPr>
          <a:xfrm>
            <a:off x="205740" y="0"/>
            <a:ext cx="8700392" cy="1269242"/>
          </a:xfrm>
        </p:spPr>
        <p:txBody>
          <a:bodyPr wrap="none"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63DCA9F-FD12-9893-F338-747EEEB27CFD}"/>
              </a:ext>
            </a:extLst>
          </p:cNvPr>
          <p:cNvSpPr>
            <a:spLocks noGrp="1"/>
          </p:cNvSpPr>
          <p:nvPr>
            <p:ph sz="quarter" idx="10"/>
          </p:nvPr>
        </p:nvSpPr>
        <p:spPr>
          <a:xfrm>
            <a:off x="205978" y="1801505"/>
            <a:ext cx="8699897" cy="457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3EFE5F83-CBFE-5582-087E-02D66F54AD51}"/>
              </a:ext>
            </a:extLst>
          </p:cNvPr>
          <p:cNvSpPr/>
          <p:nvPr userDrawn="1"/>
        </p:nvSpPr>
        <p:spPr>
          <a:xfrm>
            <a:off x="0" y="1269242"/>
            <a:ext cx="9144000" cy="1228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56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Circle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8DED-BBC3-F12E-B117-DF90CF4934B5}"/>
              </a:ext>
            </a:extLst>
          </p:cNvPr>
          <p:cNvSpPr>
            <a:spLocks noGrp="1"/>
          </p:cNvSpPr>
          <p:nvPr>
            <p:ph type="title"/>
          </p:nvPr>
        </p:nvSpPr>
        <p:spPr>
          <a:xfrm>
            <a:off x="205740" y="1"/>
            <a:ext cx="8731155" cy="1325563"/>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95BA03FF-5D7D-CBF5-5FBF-534000F6B076}"/>
              </a:ext>
            </a:extLst>
          </p:cNvPr>
          <p:cNvSpPr>
            <a:spLocks noGrp="1"/>
          </p:cNvSpPr>
          <p:nvPr>
            <p:ph sz="quarter" idx="10"/>
          </p:nvPr>
        </p:nvSpPr>
        <p:spPr>
          <a:xfrm>
            <a:off x="205296" y="1624085"/>
            <a:ext cx="4366022" cy="474972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5">
            <a:extLst>
              <a:ext uri="{FF2B5EF4-FFF2-40B4-BE49-F238E27FC236}">
                <a16:creationId xmlns:a16="http://schemas.microsoft.com/office/drawing/2014/main" id="{9508B1A3-B515-1F11-3E87-48C8AC1278E1}"/>
              </a:ext>
            </a:extLst>
          </p:cNvPr>
          <p:cNvSpPr>
            <a:spLocks noGrp="1"/>
          </p:cNvSpPr>
          <p:nvPr>
            <p:ph type="pic" sz="quarter" idx="11"/>
          </p:nvPr>
        </p:nvSpPr>
        <p:spPr>
          <a:xfrm>
            <a:off x="5183952" y="1688878"/>
            <a:ext cx="3390364" cy="4520485"/>
          </a:xfrm>
          <a:custGeom>
            <a:avLst/>
            <a:gdLst>
              <a:gd name="connsiteX0" fmla="*/ 2216625 w 4433250"/>
              <a:gd name="connsiteY0" fmla="*/ 0 h 4433250"/>
              <a:gd name="connsiteX1" fmla="*/ 4433250 w 4433250"/>
              <a:gd name="connsiteY1" fmla="*/ 2216625 h 4433250"/>
              <a:gd name="connsiteX2" fmla="*/ 2216625 w 4433250"/>
              <a:gd name="connsiteY2" fmla="*/ 4433250 h 4433250"/>
              <a:gd name="connsiteX3" fmla="*/ 0 w 4433250"/>
              <a:gd name="connsiteY3" fmla="*/ 2216625 h 4433250"/>
              <a:gd name="connsiteX4" fmla="*/ 2216625 w 4433250"/>
              <a:gd name="connsiteY4" fmla="*/ 0 h 443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250" h="4433250">
                <a:moveTo>
                  <a:pt x="2216625" y="0"/>
                </a:moveTo>
                <a:cubicBezTo>
                  <a:pt x="3440833" y="0"/>
                  <a:pt x="4433250" y="992417"/>
                  <a:pt x="4433250" y="2216625"/>
                </a:cubicBezTo>
                <a:cubicBezTo>
                  <a:pt x="4433250" y="3440833"/>
                  <a:pt x="3440833" y="4433250"/>
                  <a:pt x="2216625" y="4433250"/>
                </a:cubicBezTo>
                <a:cubicBezTo>
                  <a:pt x="992417" y="4433250"/>
                  <a:pt x="0" y="3440833"/>
                  <a:pt x="0" y="2216625"/>
                </a:cubicBezTo>
                <a:cubicBezTo>
                  <a:pt x="0" y="992417"/>
                  <a:pt x="992417" y="0"/>
                  <a:pt x="2216625" y="0"/>
                </a:cubicBezTo>
                <a:close/>
              </a:path>
            </a:pathLst>
          </a:custGeom>
          <a:ln w="82550">
            <a:solidFill>
              <a:schemeClr val="accent6">
                <a:lumMod val="60000"/>
                <a:lumOff val="40000"/>
              </a:schemeClr>
            </a:solidFill>
          </a:ln>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664754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12.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39775" y="825500"/>
            <a:ext cx="7826375" cy="2259013"/>
          </a:xfrm>
          <a:prstGeom prst="rect">
            <a:avLst/>
          </a:prstGeom>
          <a:noFill/>
          <a:ln w="9525">
            <a:noFill/>
            <a:miter lim="800000"/>
            <a:headEnd/>
            <a:tailEnd/>
          </a:ln>
        </p:spPr>
        <p:txBody>
          <a:bodyPr vert="horz" wrap="square" lIns="0" tIns="97648" rIns="0" bIns="97648" numCol="1" anchor="t" anchorCtr="0" compatLnSpc="1">
            <a:prstTxWarp prst="textNoShape">
              <a:avLst/>
            </a:prstTxWarp>
            <a:spAutoFit/>
          </a:bodyPr>
          <a:lstStyle/>
          <a:p>
            <a:pPr lvl="0"/>
            <a:r>
              <a:rPr lang="en-US"/>
              <a:t>Level 1</a:t>
            </a:r>
          </a:p>
          <a:p>
            <a:pPr lvl="1"/>
            <a:r>
              <a:rPr lang="en-US"/>
              <a:t>Level two</a:t>
            </a:r>
          </a:p>
          <a:p>
            <a:pPr lvl="2"/>
            <a:r>
              <a:rPr lang="en-US"/>
              <a:t>Level three</a:t>
            </a:r>
          </a:p>
          <a:p>
            <a:pPr lvl="3"/>
            <a:r>
              <a:rPr lang="en-US"/>
              <a:t>Level four</a:t>
            </a:r>
          </a:p>
          <a:p>
            <a:pPr lvl="4"/>
            <a:r>
              <a:rPr lang="en-US"/>
              <a:t>Level five</a:t>
            </a:r>
          </a:p>
        </p:txBody>
      </p:sp>
      <p:sp>
        <p:nvSpPr>
          <p:cNvPr id="1028" name="Rectangle 4"/>
          <p:cNvSpPr>
            <a:spLocks noChangeArrowheads="1"/>
          </p:cNvSpPr>
          <p:nvPr/>
        </p:nvSpPr>
        <p:spPr bwMode="auto">
          <a:xfrm>
            <a:off x="8896350" y="6589713"/>
            <a:ext cx="142875" cy="168275"/>
          </a:xfrm>
          <a:prstGeom prst="rect">
            <a:avLst/>
          </a:prstGeom>
          <a:noFill/>
          <a:ln w="9525">
            <a:noFill/>
            <a:miter lim="800000"/>
            <a:headEnd/>
            <a:tailEnd/>
          </a:ln>
          <a:effectLst/>
        </p:spPr>
        <p:txBody>
          <a:bodyPr wrap="none" lIns="0" tIns="0" rIns="0" bIns="0" anchor="b">
            <a:spAutoFit/>
          </a:bodyPr>
          <a:lstStyle/>
          <a:p>
            <a:pPr algn="r" defTabSz="901700" eaLnBrk="0" hangingPunct="0">
              <a:defRPr/>
            </a:pPr>
            <a:fld id="{CF216244-41B0-4577-992C-1DD5DF7D7CF5}" type="slidenum">
              <a:rPr lang="en-US" sz="1100" b="1">
                <a:solidFill>
                  <a:srgbClr val="14397F"/>
                </a:solidFill>
                <a:latin typeface="Franklin Gothic Book" pitchFamily="34" charset="0"/>
              </a:rPr>
              <a:pPr algn="r" defTabSz="901700" eaLnBrk="0" hangingPunct="0">
                <a:defRPr/>
              </a:pPr>
              <a:t>‹#›</a:t>
            </a:fld>
            <a:endParaRPr lang="en-US" sz="1100" b="1">
              <a:solidFill>
                <a:srgbClr val="14397F"/>
              </a:solidFill>
              <a:latin typeface="Franklin Gothic Book" pitchFamily="34" charset="0"/>
            </a:endParaRPr>
          </a:p>
        </p:txBody>
      </p:sp>
      <p:sp>
        <p:nvSpPr>
          <p:cNvPr id="2" name="Rectangle 6"/>
          <p:cNvSpPr>
            <a:spLocks noGrp="1" noChangeArrowheads="1"/>
          </p:cNvSpPr>
          <p:nvPr>
            <p:ph type="title"/>
          </p:nvPr>
        </p:nvSpPr>
        <p:spPr bwMode="auto">
          <a:xfrm>
            <a:off x="454025" y="90488"/>
            <a:ext cx="8520113" cy="558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32" name="Rectangle 8"/>
          <p:cNvSpPr>
            <a:spLocks noChangeArrowheads="1"/>
          </p:cNvSpPr>
          <p:nvPr/>
        </p:nvSpPr>
        <p:spPr bwMode="auto">
          <a:xfrm>
            <a:off x="2767013" y="6564313"/>
            <a:ext cx="2513012" cy="387350"/>
          </a:xfrm>
          <a:prstGeom prst="rect">
            <a:avLst/>
          </a:prstGeom>
          <a:noFill/>
          <a:ln w="9525">
            <a:noFill/>
            <a:miter lim="800000"/>
            <a:headEnd/>
            <a:tailEnd/>
          </a:ln>
          <a:effectLst/>
        </p:spPr>
        <p:txBody>
          <a:bodyPr lIns="97648" tIns="48825" rIns="97648" bIns="48825">
            <a:spAutoFit/>
          </a:bodyPr>
          <a:lstStyle/>
          <a:p>
            <a:pPr algn="ctr" defTabSz="969963" eaLnBrk="0" hangingPunct="0">
              <a:spcBef>
                <a:spcPct val="50000"/>
              </a:spcBef>
              <a:defRPr/>
            </a:pPr>
            <a:endParaRPr lang="en-US" sz="1900">
              <a:solidFill>
                <a:schemeClr val="tx1"/>
              </a:solidFill>
            </a:endParaRPr>
          </a:p>
        </p:txBody>
      </p:sp>
      <p:grpSp>
        <p:nvGrpSpPr>
          <p:cNvPr id="1030" name="Group 27"/>
          <p:cNvGrpSpPr>
            <a:grpSpLocks/>
          </p:cNvGrpSpPr>
          <p:nvPr/>
        </p:nvGrpSpPr>
        <p:grpSpPr bwMode="auto">
          <a:xfrm>
            <a:off x="0" y="0"/>
            <a:ext cx="9144000" cy="6858000"/>
            <a:chOff x="0" y="0"/>
            <a:chExt cx="5760" cy="4320"/>
          </a:xfrm>
        </p:grpSpPr>
        <p:pic>
          <p:nvPicPr>
            <p:cNvPr id="1031" name="Picture 15" descr="penn med logo"/>
            <p:cNvPicPr>
              <a:picLocks noChangeAspect="1" noChangeArrowheads="1"/>
            </p:cNvPicPr>
            <p:nvPr userDrawn="1"/>
          </p:nvPicPr>
          <p:blipFill>
            <a:blip r:embed="rId13" cstate="print"/>
            <a:srcRect/>
            <a:stretch>
              <a:fillRect/>
            </a:stretch>
          </p:blipFill>
          <p:spPr bwMode="auto">
            <a:xfrm>
              <a:off x="331" y="4135"/>
              <a:ext cx="1006" cy="170"/>
            </a:xfrm>
            <a:prstGeom prst="rect">
              <a:avLst/>
            </a:prstGeom>
            <a:noFill/>
            <a:ln w="9525">
              <a:noFill/>
              <a:miter lim="800000"/>
              <a:headEnd/>
              <a:tailEnd/>
            </a:ln>
          </p:spPr>
        </p:pic>
        <p:sp>
          <p:nvSpPr>
            <p:cNvPr id="1036" name="Rectangle 12"/>
            <p:cNvSpPr>
              <a:spLocks noChangeArrowheads="1"/>
            </p:cNvSpPr>
            <p:nvPr userDrawn="1"/>
          </p:nvSpPr>
          <p:spPr bwMode="auto">
            <a:xfrm>
              <a:off x="242" y="4094"/>
              <a:ext cx="72" cy="226"/>
            </a:xfrm>
            <a:prstGeom prst="rect">
              <a:avLst/>
            </a:prstGeom>
            <a:solidFill>
              <a:srgbClr val="003264"/>
            </a:solidFill>
            <a:ln w="12700">
              <a:noFill/>
              <a:miter lim="800000"/>
              <a:headEnd type="none" w="sm" len="sm"/>
              <a:tailEnd type="none" w="sm" len="sm"/>
            </a:ln>
            <a:effectLst/>
          </p:spPr>
          <p:txBody>
            <a:bodyPr wrap="none" anchor="ctr"/>
            <a:lstStyle/>
            <a:p>
              <a:pPr>
                <a:defRPr/>
              </a:pPr>
              <a:endParaRPr lang="en-US"/>
            </a:p>
          </p:txBody>
        </p:sp>
        <p:sp>
          <p:nvSpPr>
            <p:cNvPr id="1033" name="Line 9"/>
            <p:cNvSpPr>
              <a:spLocks noChangeShapeType="1"/>
            </p:cNvSpPr>
            <p:nvPr userDrawn="1"/>
          </p:nvSpPr>
          <p:spPr bwMode="auto">
            <a:xfrm>
              <a:off x="0" y="4093"/>
              <a:ext cx="5760" cy="0"/>
            </a:xfrm>
            <a:prstGeom prst="line">
              <a:avLst/>
            </a:prstGeom>
            <a:noFill/>
            <a:ln w="12700">
              <a:solidFill>
                <a:srgbClr val="969696"/>
              </a:solidFill>
              <a:round/>
              <a:headEnd type="none" w="sm" len="sm"/>
              <a:tailEnd type="none" w="sm" len="sm"/>
            </a:ln>
            <a:effectLst/>
          </p:spPr>
          <p:txBody>
            <a:bodyPr/>
            <a:lstStyle/>
            <a:p>
              <a:pPr>
                <a:defRPr/>
              </a:pPr>
              <a:endParaRPr lang="en-US"/>
            </a:p>
          </p:txBody>
        </p:sp>
        <p:sp>
          <p:nvSpPr>
            <p:cNvPr id="1034" name="Line 10"/>
            <p:cNvSpPr>
              <a:spLocks noChangeShapeType="1"/>
            </p:cNvSpPr>
            <p:nvPr userDrawn="1"/>
          </p:nvSpPr>
          <p:spPr bwMode="auto">
            <a:xfrm flipV="1">
              <a:off x="240" y="0"/>
              <a:ext cx="0" cy="4320"/>
            </a:xfrm>
            <a:prstGeom prst="line">
              <a:avLst/>
            </a:prstGeom>
            <a:noFill/>
            <a:ln w="12700">
              <a:solidFill>
                <a:srgbClr val="969696"/>
              </a:solidFill>
              <a:round/>
              <a:headEnd type="none" w="sm" len="sm"/>
              <a:tailEnd type="none" w="sm" len="sm"/>
            </a:ln>
            <a:effectLst/>
          </p:spPr>
          <p:txBody>
            <a:bodyPr/>
            <a:lstStyle/>
            <a:p>
              <a:pPr>
                <a:defRPr/>
              </a:pPr>
              <a:endParaRPr lang="en-US"/>
            </a:p>
          </p:txBody>
        </p:sp>
        <p:sp>
          <p:nvSpPr>
            <p:cNvPr id="1037" name="Line 13"/>
            <p:cNvSpPr>
              <a:spLocks noChangeShapeType="1"/>
            </p:cNvSpPr>
            <p:nvPr userDrawn="1"/>
          </p:nvSpPr>
          <p:spPr bwMode="auto">
            <a:xfrm>
              <a:off x="0" y="424"/>
              <a:ext cx="5760" cy="0"/>
            </a:xfrm>
            <a:prstGeom prst="line">
              <a:avLst/>
            </a:prstGeom>
            <a:noFill/>
            <a:ln w="12700">
              <a:solidFill>
                <a:srgbClr val="969696"/>
              </a:solidFill>
              <a:round/>
              <a:headEnd type="none" w="sm" len="sm"/>
              <a:tailEnd type="none" w="sm" len="sm"/>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69963" rtl="0" eaLnBrk="0" fontAlgn="base" hangingPunct="0">
        <a:spcBef>
          <a:spcPct val="0"/>
        </a:spcBef>
        <a:spcAft>
          <a:spcPct val="0"/>
        </a:spcAft>
        <a:defRPr sz="3600" b="1">
          <a:solidFill>
            <a:srgbClr val="AA2B3E"/>
          </a:solidFill>
          <a:latin typeface="Comic Sans MS" pitchFamily="66" charset="0"/>
          <a:ea typeface="+mj-ea"/>
          <a:cs typeface="+mj-cs"/>
        </a:defRPr>
      </a:lvl1pPr>
      <a:lvl2pPr algn="l" defTabSz="969963" rtl="0" eaLnBrk="0" fontAlgn="base" hangingPunct="0">
        <a:spcBef>
          <a:spcPct val="0"/>
        </a:spcBef>
        <a:spcAft>
          <a:spcPct val="0"/>
        </a:spcAft>
        <a:defRPr sz="3600" b="1">
          <a:solidFill>
            <a:srgbClr val="AA2B3E"/>
          </a:solidFill>
          <a:latin typeface="Comic Sans MS" pitchFamily="66" charset="0"/>
        </a:defRPr>
      </a:lvl2pPr>
      <a:lvl3pPr algn="l" defTabSz="969963" rtl="0" eaLnBrk="0" fontAlgn="base" hangingPunct="0">
        <a:spcBef>
          <a:spcPct val="0"/>
        </a:spcBef>
        <a:spcAft>
          <a:spcPct val="0"/>
        </a:spcAft>
        <a:defRPr sz="3600" b="1">
          <a:solidFill>
            <a:srgbClr val="AA2B3E"/>
          </a:solidFill>
          <a:latin typeface="Comic Sans MS" pitchFamily="66" charset="0"/>
        </a:defRPr>
      </a:lvl3pPr>
      <a:lvl4pPr algn="l" defTabSz="969963" rtl="0" eaLnBrk="0" fontAlgn="base" hangingPunct="0">
        <a:spcBef>
          <a:spcPct val="0"/>
        </a:spcBef>
        <a:spcAft>
          <a:spcPct val="0"/>
        </a:spcAft>
        <a:defRPr sz="3600" b="1">
          <a:solidFill>
            <a:srgbClr val="AA2B3E"/>
          </a:solidFill>
          <a:latin typeface="Comic Sans MS" pitchFamily="66" charset="0"/>
        </a:defRPr>
      </a:lvl4pPr>
      <a:lvl5pPr algn="l" defTabSz="969963" rtl="0" eaLnBrk="0" fontAlgn="base" hangingPunct="0">
        <a:spcBef>
          <a:spcPct val="0"/>
        </a:spcBef>
        <a:spcAft>
          <a:spcPct val="0"/>
        </a:spcAft>
        <a:defRPr sz="3600" b="1">
          <a:solidFill>
            <a:srgbClr val="AA2B3E"/>
          </a:solidFill>
          <a:latin typeface="Comic Sans MS" pitchFamily="66" charset="0"/>
        </a:defRPr>
      </a:lvl5pPr>
      <a:lvl6pPr marL="457200" algn="l" defTabSz="969963" rtl="0" eaLnBrk="0" fontAlgn="base" hangingPunct="0">
        <a:spcBef>
          <a:spcPct val="0"/>
        </a:spcBef>
        <a:spcAft>
          <a:spcPct val="0"/>
        </a:spcAft>
        <a:defRPr sz="3200" b="1">
          <a:solidFill>
            <a:srgbClr val="AA2B3E"/>
          </a:solidFill>
          <a:latin typeface="Arial" charset="0"/>
        </a:defRPr>
      </a:lvl6pPr>
      <a:lvl7pPr marL="914400" algn="l" defTabSz="969963" rtl="0" eaLnBrk="0" fontAlgn="base" hangingPunct="0">
        <a:spcBef>
          <a:spcPct val="0"/>
        </a:spcBef>
        <a:spcAft>
          <a:spcPct val="0"/>
        </a:spcAft>
        <a:defRPr sz="3200" b="1">
          <a:solidFill>
            <a:srgbClr val="AA2B3E"/>
          </a:solidFill>
          <a:latin typeface="Arial" charset="0"/>
        </a:defRPr>
      </a:lvl7pPr>
      <a:lvl8pPr marL="1371600" algn="l" defTabSz="969963" rtl="0" eaLnBrk="0" fontAlgn="base" hangingPunct="0">
        <a:spcBef>
          <a:spcPct val="0"/>
        </a:spcBef>
        <a:spcAft>
          <a:spcPct val="0"/>
        </a:spcAft>
        <a:defRPr sz="3200" b="1">
          <a:solidFill>
            <a:srgbClr val="AA2B3E"/>
          </a:solidFill>
          <a:latin typeface="Arial" charset="0"/>
        </a:defRPr>
      </a:lvl8pPr>
      <a:lvl9pPr marL="1828800" algn="l" defTabSz="969963" rtl="0" eaLnBrk="0" fontAlgn="base" hangingPunct="0">
        <a:spcBef>
          <a:spcPct val="0"/>
        </a:spcBef>
        <a:spcAft>
          <a:spcPct val="0"/>
        </a:spcAft>
        <a:defRPr sz="3200" b="1">
          <a:solidFill>
            <a:srgbClr val="AA2B3E"/>
          </a:solidFill>
          <a:latin typeface="Arial" charset="0"/>
        </a:defRPr>
      </a:lvl9pPr>
    </p:titleStyle>
    <p:bodyStyle>
      <a:lvl1pPr marL="242888" indent="-242888" algn="l" defTabSz="901700" rtl="0" eaLnBrk="0" fontAlgn="base" hangingPunct="0">
        <a:spcBef>
          <a:spcPts val="200"/>
        </a:spcBef>
        <a:spcAft>
          <a:spcPts val="200"/>
        </a:spcAft>
        <a:buClr>
          <a:schemeClr val="tx2"/>
        </a:buClr>
        <a:buFont typeface="Wingdings" charset="2"/>
        <a:buChar char="w"/>
        <a:defRPr sz="3200">
          <a:solidFill>
            <a:srgbClr val="000000"/>
          </a:solidFill>
          <a:latin typeface="Comic Sans MS" pitchFamily="66" charset="0"/>
          <a:ea typeface="+mn-ea"/>
          <a:cs typeface="+mn-cs"/>
        </a:defRPr>
      </a:lvl1pPr>
      <a:lvl2pPr marL="660400" indent="-303213" algn="l" defTabSz="901700" rtl="0" eaLnBrk="0" fontAlgn="base" hangingPunct="0">
        <a:spcBef>
          <a:spcPts val="200"/>
        </a:spcBef>
        <a:spcAft>
          <a:spcPts val="200"/>
        </a:spcAft>
        <a:buClr>
          <a:schemeClr val="tx2"/>
        </a:buClr>
        <a:buFont typeface="Comic Sans MS" pitchFamily="66" charset="0"/>
        <a:buChar char="―"/>
        <a:defRPr sz="2800">
          <a:solidFill>
            <a:srgbClr val="000000"/>
          </a:solidFill>
          <a:latin typeface="Comic Sans MS" pitchFamily="66" charset="0"/>
        </a:defRPr>
      </a:lvl2pPr>
      <a:lvl3pPr marL="1077913" indent="-303213" algn="l" defTabSz="901700" rtl="0" eaLnBrk="0" fontAlgn="base" hangingPunct="0">
        <a:spcBef>
          <a:spcPts val="200"/>
        </a:spcBef>
        <a:spcAft>
          <a:spcPts val="200"/>
        </a:spcAft>
        <a:buClr>
          <a:schemeClr val="tx2"/>
        </a:buClr>
        <a:buFont typeface="Wingdings" charset="2"/>
        <a:buChar char="§"/>
        <a:defRPr sz="2400">
          <a:solidFill>
            <a:srgbClr val="000000"/>
          </a:solidFill>
          <a:latin typeface="Comic Sans MS" pitchFamily="66" charset="0"/>
        </a:defRPr>
      </a:lvl3pPr>
      <a:lvl4pPr marL="1438275" indent="-246063" algn="l" defTabSz="901700" rtl="0" eaLnBrk="0" fontAlgn="base" hangingPunct="0">
        <a:spcBef>
          <a:spcPts val="200"/>
        </a:spcBef>
        <a:spcAft>
          <a:spcPts val="200"/>
        </a:spcAft>
        <a:buClr>
          <a:schemeClr val="tx2"/>
        </a:buClr>
        <a:buFont typeface="Franklin Gothic Book" pitchFamily="34" charset="0"/>
        <a:buChar char="○"/>
        <a:defRPr sz="2000">
          <a:solidFill>
            <a:srgbClr val="000000"/>
          </a:solidFill>
          <a:latin typeface="Comic Sans MS" pitchFamily="66" charset="0"/>
        </a:defRPr>
      </a:lvl4pPr>
      <a:lvl5pPr marL="1795463" indent="-242888" algn="l" defTabSz="901700" rtl="0" eaLnBrk="0" fontAlgn="base" hangingPunct="0">
        <a:spcBef>
          <a:spcPts val="200"/>
        </a:spcBef>
        <a:spcAft>
          <a:spcPts val="200"/>
        </a:spcAft>
        <a:buClr>
          <a:schemeClr val="tx2"/>
        </a:buClr>
        <a:buFont typeface="Franklin Gothic Book" pitchFamily="34" charset="0"/>
        <a:buChar char="–"/>
        <a:defRPr>
          <a:solidFill>
            <a:srgbClr val="000000"/>
          </a:solidFill>
          <a:latin typeface="Comic Sans MS" pitchFamily="66" charset="0"/>
        </a:defRPr>
      </a:lvl5pPr>
      <a:lvl6pPr marL="2252663" indent="-242888" algn="l" defTabSz="901700" rtl="0" eaLnBrk="0" fontAlgn="base" hangingPunct="0">
        <a:spcBef>
          <a:spcPts val="200"/>
        </a:spcBef>
        <a:spcAft>
          <a:spcPts val="200"/>
        </a:spcAft>
        <a:buClr>
          <a:schemeClr val="tx2"/>
        </a:buClr>
        <a:buFont typeface="Franklin Gothic Book" pitchFamily="34" charset="0"/>
        <a:buChar char="–"/>
        <a:defRPr sz="1600">
          <a:solidFill>
            <a:srgbClr val="000000"/>
          </a:solidFill>
          <a:latin typeface="+mn-lt"/>
        </a:defRPr>
      </a:lvl6pPr>
      <a:lvl7pPr marL="2709863" indent="-242888" algn="l" defTabSz="901700" rtl="0" eaLnBrk="0" fontAlgn="base" hangingPunct="0">
        <a:spcBef>
          <a:spcPts val="200"/>
        </a:spcBef>
        <a:spcAft>
          <a:spcPts val="200"/>
        </a:spcAft>
        <a:buClr>
          <a:schemeClr val="tx2"/>
        </a:buClr>
        <a:buFont typeface="Franklin Gothic Book" pitchFamily="34" charset="0"/>
        <a:buChar char="–"/>
        <a:defRPr sz="1600">
          <a:solidFill>
            <a:srgbClr val="000000"/>
          </a:solidFill>
          <a:latin typeface="+mn-lt"/>
        </a:defRPr>
      </a:lvl7pPr>
      <a:lvl8pPr marL="3167063" indent="-242888" algn="l" defTabSz="901700" rtl="0" eaLnBrk="0" fontAlgn="base" hangingPunct="0">
        <a:spcBef>
          <a:spcPts val="200"/>
        </a:spcBef>
        <a:spcAft>
          <a:spcPts val="200"/>
        </a:spcAft>
        <a:buClr>
          <a:schemeClr val="tx2"/>
        </a:buClr>
        <a:buFont typeface="Franklin Gothic Book" pitchFamily="34" charset="0"/>
        <a:buChar char="–"/>
        <a:defRPr sz="1600">
          <a:solidFill>
            <a:srgbClr val="000000"/>
          </a:solidFill>
          <a:latin typeface="+mn-lt"/>
        </a:defRPr>
      </a:lvl8pPr>
      <a:lvl9pPr marL="3624263" indent="-242888" algn="l" defTabSz="901700" rtl="0" eaLnBrk="0" fontAlgn="base" hangingPunct="0">
        <a:spcBef>
          <a:spcPts val="200"/>
        </a:spcBef>
        <a:spcAft>
          <a:spcPts val="200"/>
        </a:spcAft>
        <a:buClr>
          <a:schemeClr val="tx2"/>
        </a:buClr>
        <a:buFont typeface="Franklin Gothic Book" pitchFamily="34"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12828B-8B18-469E-BA81-5F87171E9064}"/>
              </a:ext>
            </a:extLst>
          </p:cNvPr>
          <p:cNvSpPr>
            <a:spLocks noGrp="1" noChangeArrowheads="1"/>
          </p:cNvSpPr>
          <p:nvPr>
            <p:ph type="title"/>
          </p:nvPr>
        </p:nvSpPr>
        <p:spPr bwMode="auto">
          <a:xfrm>
            <a:off x="684213" y="455613"/>
            <a:ext cx="7769225" cy="1144587"/>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73FC90B3-79C3-4655-B0DE-BBD614EEB07D}"/>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FDCA43-354E-4236-8E7F-9CD4B346EF9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0BCF8343-5862-4102-8BDE-0A7D13DC208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Times New Roman" pitchFamily="18" charset="0"/>
              </a:defRPr>
            </a:lvl1pPr>
          </a:lstStyle>
          <a:p>
            <a:pPr>
              <a:defRPr/>
            </a:pPr>
            <a:endParaRPr lang="en-US"/>
          </a:p>
        </p:txBody>
      </p:sp>
      <p:sp>
        <p:nvSpPr>
          <p:cNvPr id="1030" name="Rectangle 6">
            <a:extLst>
              <a:ext uri="{FF2B5EF4-FFF2-40B4-BE49-F238E27FC236}">
                <a16:creationId xmlns:a16="http://schemas.microsoft.com/office/drawing/2014/main" id="{3FA01B2B-5D0F-4024-8624-E684243D084B}"/>
              </a:ext>
            </a:extLst>
          </p:cNvPr>
          <p:cNvSpPr>
            <a:spLocks noGrp="1" noChangeArrowheads="1"/>
          </p:cNvSpPr>
          <p:nvPr>
            <p:ph type="sldNum" sz="quarter" idx="4"/>
          </p:nvPr>
        </p:nvSpPr>
        <p:spPr bwMode="auto">
          <a:xfrm>
            <a:off x="6858000" y="6400800"/>
            <a:ext cx="21336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defRPr>
            </a:lvl1pPr>
          </a:lstStyle>
          <a:p>
            <a:pPr>
              <a:defRPr/>
            </a:pPr>
            <a:r>
              <a:rPr lang="en-US" altLang="en-US"/>
              <a:t>-</a:t>
            </a:r>
            <a:fld id="{04F764AE-8569-4683-86ED-D5D7861C42BE}" type="slidenum">
              <a:rPr lang="en-US" altLang="en-US" smtClean="0"/>
              <a:pPr>
                <a:defRPr/>
              </a:pPr>
              <a:t>‹#›</a:t>
            </a:fld>
            <a:endParaRPr lang="en-US" altLang="en-US"/>
          </a:p>
        </p:txBody>
      </p:sp>
    </p:spTree>
    <p:extLst>
      <p:ext uri="{BB962C8B-B14F-4D97-AF65-F5344CB8AC3E}">
        <p14:creationId xmlns:p14="http://schemas.microsoft.com/office/powerpoint/2010/main" val="2659991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ts val="1600"/>
        </a:spcBef>
        <a:spcAft>
          <a:spcPct val="0"/>
        </a:spcAft>
        <a:buClr>
          <a:schemeClr val="accent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Font typeface="Wingdings" panose="05000000000000000000" pitchFamily="2" charset="2"/>
        <a:buChar char="§"/>
        <a:defRPr sz="2400" b="1">
          <a:solidFill>
            <a:schemeClr val="tx1"/>
          </a:solidFill>
          <a:latin typeface="+mn-lt"/>
        </a:defRPr>
      </a:lvl3pPr>
      <a:lvl4pPr marL="1600200" indent="-228600" algn="l" rtl="0" eaLnBrk="0" fontAlgn="base" hangingPunct="0">
        <a:spcBef>
          <a:spcPct val="20000"/>
        </a:spcBef>
        <a:spcAft>
          <a:spcPct val="0"/>
        </a:spcAft>
        <a:buClr>
          <a:schemeClr val="accent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76200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457200" y="1449992"/>
            <a:ext cx="8229600" cy="46021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p:nvCxnSpPr>
        <p:spPr>
          <a:xfrm>
            <a:off x="457200" y="1143000"/>
            <a:ext cx="8686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p:cNvSpPr/>
          <p:nvPr userDrawn="1"/>
        </p:nvSpPr>
        <p:spPr>
          <a:xfrm>
            <a:off x="1" y="6213475"/>
            <a:ext cx="9144000" cy="644525"/>
          </a:xfrm>
          <a:prstGeom prst="rect">
            <a:avLst/>
          </a:prstGeom>
          <a:solidFill>
            <a:srgbClr val="063F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9">
            <a:alphaModFix amt="10000"/>
            <a:extLst>
              <a:ext uri="{28A0092B-C50C-407E-A947-70E740481C1C}">
                <a14:useLocalDpi xmlns:a14="http://schemas.microsoft.com/office/drawing/2010/main" val="0"/>
              </a:ext>
            </a:extLst>
          </a:blip>
          <a:srcRect l="9778" r="-27"/>
          <a:stretch/>
        </p:blipFill>
        <p:spPr>
          <a:xfrm>
            <a:off x="1" y="6213475"/>
            <a:ext cx="9155725" cy="644525"/>
          </a:xfrm>
          <a:prstGeom prst="rect">
            <a:avLst/>
          </a:prstGeom>
        </p:spPr>
      </p:pic>
      <p:pic>
        <p:nvPicPr>
          <p:cNvPr id="15" name="Picture 1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0192" y="6400800"/>
            <a:ext cx="2496808" cy="280890"/>
          </a:xfrm>
          <a:prstGeom prst="rect">
            <a:avLst/>
          </a:prstGeom>
        </p:spPr>
      </p:pic>
    </p:spTree>
    <p:extLst>
      <p:ext uri="{BB962C8B-B14F-4D97-AF65-F5344CB8AC3E}">
        <p14:creationId xmlns:p14="http://schemas.microsoft.com/office/powerpoint/2010/main" val="16904038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0000"/>
        </a:lnSpc>
        <a:spcBef>
          <a:spcPct val="0"/>
        </a:spcBef>
        <a:buNone/>
        <a:defRPr sz="2800" b="1" i="0" kern="1200">
          <a:solidFill>
            <a:schemeClr val="tx1"/>
          </a:solidFill>
          <a:latin typeface="+mj-lt"/>
          <a:ea typeface="+mj-ea"/>
          <a:cs typeface="Arial"/>
        </a:defRPr>
      </a:lvl1pPr>
    </p:titleStyle>
    <p:bodyStyle>
      <a:lvl1pPr marL="225425" indent="-225425" algn="l" defTabSz="457200" rtl="0" eaLnBrk="1" latinLnBrk="0" hangingPunct="1">
        <a:lnSpc>
          <a:spcPct val="94000"/>
        </a:lnSpc>
        <a:spcBef>
          <a:spcPts val="1600"/>
        </a:spcBef>
        <a:buClr>
          <a:schemeClr val="tx1"/>
        </a:buClr>
        <a:buSzPct val="110000"/>
        <a:buFont typeface="Wingdings" charset="2"/>
        <a:buChar char="§"/>
        <a:defRPr sz="2000" b="0" i="0" kern="1200">
          <a:solidFill>
            <a:schemeClr val="bg2"/>
          </a:solidFill>
          <a:latin typeface="+mn-lt"/>
          <a:ea typeface="+mn-ea"/>
          <a:cs typeface="Arial"/>
        </a:defRPr>
      </a:lvl1pPr>
      <a:lvl2pPr marL="692150" indent="-234950" algn="l" defTabSz="457200" rtl="0" eaLnBrk="1" latinLnBrk="0" hangingPunct="1">
        <a:lnSpc>
          <a:spcPct val="94000"/>
        </a:lnSpc>
        <a:spcBef>
          <a:spcPts val="800"/>
        </a:spcBef>
        <a:buFont typeface="Arial"/>
        <a:buChar char="–"/>
        <a:defRPr sz="2000" b="0" i="0" kern="1200">
          <a:solidFill>
            <a:schemeClr val="bg2"/>
          </a:solidFill>
          <a:latin typeface="+mn-lt"/>
          <a:ea typeface="+mn-ea"/>
          <a:cs typeface="Arial"/>
        </a:defRPr>
      </a:lvl2pPr>
      <a:lvl3pPr marL="1143000" indent="-228600" algn="l" defTabSz="457200" rtl="0" eaLnBrk="1" latinLnBrk="0" hangingPunct="1">
        <a:lnSpc>
          <a:spcPct val="94000"/>
        </a:lnSpc>
        <a:spcBef>
          <a:spcPct val="20000"/>
        </a:spcBef>
        <a:buFont typeface="Arial"/>
        <a:buChar char="•"/>
        <a:defRPr sz="2000" b="0" i="0" kern="1200">
          <a:solidFill>
            <a:schemeClr val="bg2"/>
          </a:solidFill>
          <a:latin typeface="+mn-lt"/>
          <a:ea typeface="+mn-ea"/>
          <a:cs typeface="Arial"/>
        </a:defRPr>
      </a:lvl3pPr>
      <a:lvl4pPr marL="1371600" indent="0" algn="l" defTabSz="457200" rtl="0" eaLnBrk="1" latinLnBrk="0" hangingPunct="1">
        <a:lnSpc>
          <a:spcPct val="94000"/>
        </a:lnSpc>
        <a:spcBef>
          <a:spcPct val="20000"/>
        </a:spcBef>
        <a:buFont typeface="Arial"/>
        <a:buNone/>
        <a:defRPr sz="1800" b="0" i="1" kern="1200">
          <a:solidFill>
            <a:schemeClr val="bg2"/>
          </a:solidFill>
          <a:latin typeface="+mn-lt"/>
          <a:ea typeface="+mn-ea"/>
          <a:cs typeface="Arial"/>
        </a:defRPr>
      </a:lvl4pPr>
      <a:lvl5pPr marL="1647825" indent="-228600" algn="l" defTabSz="457200" rtl="0" eaLnBrk="1" latinLnBrk="0" hangingPunct="1">
        <a:lnSpc>
          <a:spcPct val="94000"/>
        </a:lnSpc>
        <a:spcBef>
          <a:spcPts val="0"/>
        </a:spcBef>
        <a:buFont typeface="Arial"/>
        <a:buChar char="–"/>
        <a:defRPr sz="1800" b="0" i="0" kern="1200">
          <a:solidFill>
            <a:schemeClr val="bg2"/>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4">
          <p15:clr>
            <a:srgbClr val="F26B43"/>
          </p15:clr>
        </p15:guide>
        <p15:guide id="2" pos="2880">
          <p15:clr>
            <a:srgbClr val="F26B43"/>
          </p15:clr>
        </p15:guide>
        <p15:guide id="3" pos="288">
          <p15:clr>
            <a:srgbClr val="F26B43"/>
          </p15:clr>
        </p15:guide>
        <p15:guide id="4" orient="horz" pos="672">
          <p15:clr>
            <a:srgbClr val="F26B43"/>
          </p15:clr>
        </p15:guide>
        <p15:guide id="5" pos="54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rgbClr val="3C4F78"/>
                </a:solidFill>
              </a:defRPr>
            </a:lvl1pPr>
            <a:extLst/>
          </a:lstStyle>
          <a:p>
            <a:r>
              <a:rPr lang="en-US" dirty="0"/>
              <a:t>SISCER</a:t>
            </a: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rgbClr val="3C4F78"/>
                </a:solidFill>
              </a:defRPr>
            </a:lvl1pPr>
            <a:extLst/>
          </a:lstStyle>
          <a:p>
            <a:r>
              <a:rPr lang="en-US" dirty="0"/>
              <a:t>7/27/2020</a:t>
            </a: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46012503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marL="54864" algn="r" rtl="0" eaLnBrk="1" latinLnBrk="0" hangingPunct="1">
        <a:spcBef>
          <a:spcPct val="0"/>
        </a:spcBef>
        <a:buNone/>
        <a:defRPr kumimoji="0" sz="4000" kern="120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100000"/>
        <a:buFont typeface="Arial"/>
        <a:buChar char="•"/>
        <a:defRPr kumimoji="0" sz="2400" kern="1200">
          <a:solidFill>
            <a:srgbClr val="3C4F78"/>
          </a:solidFill>
          <a:latin typeface="+mn-lt"/>
          <a:ea typeface="+mn-ea"/>
          <a:cs typeface="+mn-cs"/>
        </a:defRPr>
      </a:lvl1pPr>
      <a:lvl2pPr marL="640080" indent="-228600" algn="l" rtl="0" eaLnBrk="1" latinLnBrk="0" hangingPunct="1">
        <a:spcBef>
          <a:spcPts val="400"/>
        </a:spcBef>
        <a:buClr>
          <a:schemeClr val="accent3"/>
        </a:buClr>
        <a:buSzPct val="100000"/>
        <a:buFont typeface="Courier New" panose="02070309020205020404" pitchFamily="49" charset="0"/>
        <a:buChar char="o"/>
        <a:defRPr kumimoji="0" sz="2400" kern="1200">
          <a:solidFill>
            <a:srgbClr val="3C4F78"/>
          </a:solidFill>
          <a:latin typeface="+mn-lt"/>
          <a:ea typeface="+mn-ea"/>
          <a:cs typeface="+mn-cs"/>
        </a:defRPr>
      </a:lvl2pPr>
      <a:lvl3pPr marL="822960" indent="-192024" algn="l" rtl="0" eaLnBrk="1" latinLnBrk="0" hangingPunct="1">
        <a:spcBef>
          <a:spcPts val="400"/>
        </a:spcBef>
        <a:buClr>
          <a:schemeClr val="accent3"/>
        </a:buClr>
        <a:buSzPct val="100000"/>
        <a:buFont typeface="Wingdings" panose="05000000000000000000" pitchFamily="2" charset="2"/>
        <a:buChar char="§"/>
        <a:defRPr kumimoji="0" sz="2400" kern="1200">
          <a:solidFill>
            <a:srgbClr val="3C4F78"/>
          </a:solidFill>
          <a:latin typeface="+mn-lt"/>
          <a:ea typeface="+mn-ea"/>
          <a:cs typeface="+mn-cs"/>
        </a:defRPr>
      </a:lvl3pPr>
      <a:lvl4pPr marL="1005840" indent="-182880" algn="l" rtl="0" eaLnBrk="1" latinLnBrk="0" hangingPunct="1">
        <a:spcBef>
          <a:spcPts val="400"/>
        </a:spcBef>
        <a:buClr>
          <a:schemeClr val="accent3"/>
        </a:buClr>
        <a:buSzPct val="100000"/>
        <a:buFont typeface="Wingdings" panose="05000000000000000000" pitchFamily="2" charset="2"/>
        <a:buChar char="ü"/>
        <a:defRPr kumimoji="0" sz="2400" kern="1200">
          <a:solidFill>
            <a:srgbClr val="3C4F78"/>
          </a:solidFill>
          <a:latin typeface="+mn-lt"/>
          <a:ea typeface="+mn-ea"/>
          <a:cs typeface="+mn-cs"/>
        </a:defRPr>
      </a:lvl4pPr>
      <a:lvl5pPr marL="1188720" indent="-182880" algn="l" rtl="0" eaLnBrk="1" latinLnBrk="0" hangingPunct="1">
        <a:spcBef>
          <a:spcPts val="400"/>
        </a:spcBef>
        <a:buClr>
          <a:schemeClr val="accent3"/>
        </a:buClr>
        <a:buSzPct val="100000"/>
        <a:buFont typeface="Wingdings" panose="05000000000000000000" pitchFamily="2" charset="2"/>
        <a:buChar char="Ø"/>
        <a:defRPr kumimoji="0" sz="2400" kern="1200">
          <a:solidFill>
            <a:srgbClr val="3C4F78"/>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9850B-63C7-403A-B61B-574A637D50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6F8075-0B21-42FC-BB87-E3415C1B82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842B2-8F4D-4581-8208-39BC88C24C3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C186D9-031E-4357-8B64-078A08831F70}" type="datetimeFigureOut">
              <a:rPr lang="en-US" smtClean="0"/>
              <a:t>5/27/2025</a:t>
            </a:fld>
            <a:endParaRPr lang="en-US" dirty="0"/>
          </a:p>
        </p:txBody>
      </p:sp>
      <p:sp>
        <p:nvSpPr>
          <p:cNvPr id="5" name="Footer Placeholder 4">
            <a:extLst>
              <a:ext uri="{FF2B5EF4-FFF2-40B4-BE49-F238E27FC236}">
                <a16:creationId xmlns:a16="http://schemas.microsoft.com/office/drawing/2014/main" id="{405AD6D6-39F9-460A-BAD1-BEE9BE7D3F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D32033-565A-4BDF-A767-784FBD7D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74E287-BB07-45EC-85A8-866F26537EEE}" type="slidenum">
              <a:rPr lang="en-US" smtClean="0"/>
              <a:t>‹#›</a:t>
            </a:fld>
            <a:endParaRPr lang="en-US" dirty="0"/>
          </a:p>
        </p:txBody>
      </p:sp>
    </p:spTree>
    <p:extLst>
      <p:ext uri="{BB962C8B-B14F-4D97-AF65-F5344CB8AC3E}">
        <p14:creationId xmlns:p14="http://schemas.microsoft.com/office/powerpoint/2010/main" val="230901132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3836E-C3E7-7146-823F-F1F10258D814}"/>
              </a:ext>
            </a:extLst>
          </p:cNvPr>
          <p:cNvSpPr>
            <a:spLocks noGrp="1"/>
          </p:cNvSpPr>
          <p:nvPr>
            <p:ph type="title"/>
          </p:nvPr>
        </p:nvSpPr>
        <p:spPr>
          <a:xfrm>
            <a:off x="205740" y="365126"/>
            <a:ext cx="8731155" cy="1325563"/>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EF4838D-5AA7-4842-A30A-9CFCDEA6A016}"/>
              </a:ext>
            </a:extLst>
          </p:cNvPr>
          <p:cNvSpPr>
            <a:spLocks noGrp="1"/>
          </p:cNvSpPr>
          <p:nvPr>
            <p:ph type="body" idx="1"/>
          </p:nvPr>
        </p:nvSpPr>
        <p:spPr>
          <a:xfrm>
            <a:off x="205740" y="1825625"/>
            <a:ext cx="8731155"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66002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defTabSz="685800" rtl="0" eaLnBrk="1" latinLnBrk="0" hangingPunct="1">
        <a:lnSpc>
          <a:spcPct val="90000"/>
        </a:lnSpc>
        <a:spcBef>
          <a:spcPct val="0"/>
        </a:spcBef>
        <a:buNone/>
        <a:defRPr sz="33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Clr>
          <a:srgbClr val="F3B4A0"/>
        </a:buClr>
        <a:buSzPct val="115000"/>
        <a:buFont typeface="Arial" panose="020B0604020202020204" pitchFamily="34" charset="0"/>
        <a:buChar char="•"/>
        <a:defRPr sz="21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Clr>
          <a:srgbClr val="F3B4A0"/>
        </a:buClr>
        <a:buSzPct val="115000"/>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Clr>
          <a:srgbClr val="F3B4A0"/>
        </a:buClr>
        <a:buSzPct val="115000"/>
        <a:buFont typeface="Arial" panose="020B0604020202020204" pitchFamily="34" charset="0"/>
        <a:buChar char="•"/>
        <a:defRPr sz="15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Clr>
          <a:srgbClr val="F3B4A0"/>
        </a:buClr>
        <a:buSzPct val="115000"/>
        <a:buFont typeface="Arial" panose="020B0604020202020204" pitchFamily="34" charset="0"/>
        <a:buChar char="•"/>
        <a:defRPr sz="135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Clr>
          <a:srgbClr val="F3B4A0"/>
        </a:buClr>
        <a:buSzPct val="115000"/>
        <a:buFont typeface="Arial" panose="020B0604020202020204" pitchFamily="34" charset="0"/>
        <a:buChar char="•"/>
        <a:defRPr sz="135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tweb.org/dmctraining/" TargetMode="External"/><Relationship Id="rId2" Type="http://schemas.openxmlformats.org/officeDocument/2006/relationships/hyperlink" Target="https://www.biostat.wisc.edu/~demets/SCT_DMC_Training_Videos/SCT_DMC_Training_Menu.html" TargetMode="External"/><Relationship Id="rId1" Type="http://schemas.openxmlformats.org/officeDocument/2006/relationships/slideLayout" Target="../slideLayouts/slideLayout24.xml"/><Relationship Id="rId4" Type="http://schemas.openxmlformats.org/officeDocument/2006/relationships/hyperlink" Target="https://scholars.duke.edu/publication/16222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BA38C-C38A-7F08-4E26-338A224590A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038A1B1-D8CB-E33F-D4A7-A81B67DFFF75}"/>
              </a:ext>
            </a:extLst>
          </p:cNvPr>
          <p:cNvSpPr>
            <a:spLocks noGrp="1"/>
          </p:cNvSpPr>
          <p:nvPr>
            <p:ph type="body" sz="quarter" idx="10"/>
          </p:nvPr>
        </p:nvSpPr>
        <p:spPr>
          <a:xfrm>
            <a:off x="322660" y="1692137"/>
            <a:ext cx="8498681" cy="2947001"/>
          </a:xfrm>
        </p:spPr>
        <p:txBody>
          <a:bodyPr>
            <a:normAutofit/>
          </a:bodyPr>
          <a:lstStyle/>
          <a:p>
            <a:r>
              <a:rPr lang="en-US" sz="4500" dirty="0">
                <a:effectLst>
                  <a:outerShdw blurRad="38100" dist="38100" dir="2700000" algn="tl">
                    <a:srgbClr val="000000">
                      <a:alpha val="43137"/>
                    </a:srgbClr>
                  </a:outerShdw>
                </a:effectLst>
              </a:rPr>
              <a:t>Founders Lecture</a:t>
            </a:r>
          </a:p>
        </p:txBody>
      </p:sp>
    </p:spTree>
    <p:extLst>
      <p:ext uri="{BB962C8B-B14F-4D97-AF65-F5344CB8AC3E}">
        <p14:creationId xmlns:p14="http://schemas.microsoft.com/office/powerpoint/2010/main" val="272761870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A0D3-B986-470A-86B7-A8C85C1B2708}"/>
              </a:ext>
            </a:extLst>
          </p:cNvPr>
          <p:cNvSpPr>
            <a:spLocks noGrp="1"/>
          </p:cNvSpPr>
          <p:nvPr>
            <p:ph type="title"/>
          </p:nvPr>
        </p:nvSpPr>
        <p:spPr>
          <a:xfrm>
            <a:off x="684213" y="76200"/>
            <a:ext cx="7769225" cy="762000"/>
          </a:xfrm>
        </p:spPr>
        <p:txBody>
          <a:bodyPr/>
          <a:lstStyle/>
          <a:p>
            <a:pPr>
              <a:defRPr/>
            </a:pPr>
            <a:r>
              <a:rPr lang="en-US" dirty="0"/>
              <a:t>DMC Charter Transparency</a:t>
            </a:r>
          </a:p>
        </p:txBody>
      </p:sp>
      <p:sp>
        <p:nvSpPr>
          <p:cNvPr id="7171" name="Content Placeholder 2">
            <a:extLst>
              <a:ext uri="{FF2B5EF4-FFF2-40B4-BE49-F238E27FC236}">
                <a16:creationId xmlns:a16="http://schemas.microsoft.com/office/drawing/2014/main" id="{39464270-4D75-4F20-990F-CE2C9EF1D36E}"/>
              </a:ext>
            </a:extLst>
          </p:cNvPr>
          <p:cNvSpPr>
            <a:spLocks noGrp="1" noChangeArrowheads="1"/>
          </p:cNvSpPr>
          <p:nvPr>
            <p:ph idx="1"/>
          </p:nvPr>
        </p:nvSpPr>
        <p:spPr>
          <a:xfrm>
            <a:off x="685800" y="838200"/>
            <a:ext cx="7772400" cy="5715000"/>
          </a:xfrm>
        </p:spPr>
        <p:txBody>
          <a:bodyPr/>
          <a:lstStyle/>
          <a:p>
            <a:r>
              <a:rPr lang="en-US" altLang="en-US" sz="2400" dirty="0"/>
              <a:t>Charter - a key document rarely available for review outside the DMC &amp; sponsor upon trial completion:  </a:t>
            </a:r>
            <a:r>
              <a:rPr lang="en-US" altLang="en-US" sz="2400" dirty="0">
                <a:solidFill>
                  <a:srgbClr val="FF0000"/>
                </a:solidFill>
              </a:rPr>
              <a:t>A Secret Document</a:t>
            </a:r>
          </a:p>
          <a:p>
            <a:r>
              <a:rPr lang="en-US" altLang="en-US" sz="2400" dirty="0"/>
              <a:t>Usually final report or publication provides little if any detail</a:t>
            </a:r>
          </a:p>
          <a:p>
            <a:r>
              <a:rPr lang="en-US" altLang="en-US" sz="2400" dirty="0"/>
              <a:t>Charter can be useful for review and interpretation of trial results</a:t>
            </a:r>
          </a:p>
          <a:p>
            <a:r>
              <a:rPr lang="en-US" altLang="en-US" sz="2400" dirty="0"/>
              <a:t>Appeal for transparency</a:t>
            </a:r>
          </a:p>
          <a:p>
            <a:pPr lvl="1"/>
            <a:r>
              <a:rPr lang="en-US" altLang="en-US" sz="1800" dirty="0">
                <a:solidFill>
                  <a:srgbClr val="000000"/>
                </a:solidFill>
                <a:latin typeface="Times New Roman" panose="02020603050405020304" pitchFamily="18" charset="0"/>
                <a:cs typeface="Calibri" panose="020F0502020204030204" pitchFamily="34" charset="0"/>
              </a:rPr>
              <a:t> DeMets D, Zarin D, Rockhold F, Ellenberg S, Fleming T &amp; Wittes J, Bring data monitoring committee charters into the sunlight, Clinical Trials, 2023</a:t>
            </a:r>
            <a:endParaRPr lang="en-US" altLang="en-US" sz="1800" dirty="0">
              <a:latin typeface="Calibri" panose="020F0502020204030204" pitchFamily="34" charset="0"/>
              <a:cs typeface="Calibri" panose="020F0502020204030204" pitchFamily="34" charset="0"/>
            </a:endParaRPr>
          </a:p>
          <a:p>
            <a:pPr lvl="1"/>
            <a:r>
              <a:rPr lang="en-US" altLang="en-US" sz="1800" dirty="0">
                <a:solidFill>
                  <a:srgbClr val="000000"/>
                </a:solidFill>
                <a:latin typeface="Times New Roman" panose="02020603050405020304" pitchFamily="18" charset="0"/>
                <a:cs typeface="Calibri" panose="020F0502020204030204" pitchFamily="34" charset="0"/>
              </a:rPr>
              <a:t> </a:t>
            </a:r>
            <a:r>
              <a:rPr lang="en-US" altLang="en-US" sz="1800" dirty="0">
                <a:solidFill>
                  <a:srgbClr val="333333"/>
                </a:solidFill>
                <a:latin typeface="AdvOTb36d8607"/>
              </a:rPr>
              <a:t>Zarin D,1 Wittes J , Fleming T , Rockhold F, Ellenberg S &amp; DeMets D, </a:t>
            </a:r>
            <a:r>
              <a:rPr lang="en-US" altLang="en-US" sz="1800" dirty="0">
                <a:latin typeface="AdvOT2bd968f6.B"/>
              </a:rPr>
              <a:t>The Case for Access to Data Monitoring Committee Charters, New </a:t>
            </a:r>
            <a:r>
              <a:rPr lang="en-US" altLang="en-US" sz="1800" dirty="0" err="1">
                <a:latin typeface="AdvOT2bd968f6.B"/>
              </a:rPr>
              <a:t>Eng</a:t>
            </a:r>
            <a:r>
              <a:rPr lang="en-US" altLang="en-US" sz="1800" dirty="0">
                <a:latin typeface="AdvOT2bd968f6.B"/>
              </a:rPr>
              <a:t> J Med: Evidence, 2024</a:t>
            </a:r>
          </a:p>
          <a:p>
            <a:pPr lvl="1"/>
            <a:r>
              <a:rPr lang="en-US" altLang="en-US" sz="1800" dirty="0">
                <a:latin typeface="AdvOT2bd968f6.B"/>
                <a:ea typeface="Calibri" panose="020F0502020204030204" pitchFamily="34" charset="0"/>
                <a:cs typeface="Times New Roman" panose="02020603050405020304" pitchFamily="18" charset="0"/>
              </a:rPr>
              <a:t>Fine A, Golfinopoulos E, Tse T; Shedding light on data monitoring committee charters on Clinical Trials.gov,  CT 2023 </a:t>
            </a: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altLang="en-US" dirty="0"/>
          </a:p>
        </p:txBody>
      </p:sp>
      <p:sp>
        <p:nvSpPr>
          <p:cNvPr id="7172" name="Slide Number Placeholder 3">
            <a:extLst>
              <a:ext uri="{FF2B5EF4-FFF2-40B4-BE49-F238E27FC236}">
                <a16:creationId xmlns:a16="http://schemas.microsoft.com/office/drawing/2014/main" id="{254EEB8A-98BF-4685-9BDE-E58A7062D19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6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2800" b="1">
                <a:solidFill>
                  <a:schemeClr val="tx1"/>
                </a:solidFill>
                <a:latin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lr>
                <a:schemeClr val="accent2"/>
              </a:buClr>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ECE49A38-C0F3-459B-A549-934C598A5D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5776-3D3C-4756-9007-BDAB42FBD183}"/>
              </a:ext>
            </a:extLst>
          </p:cNvPr>
          <p:cNvSpPr>
            <a:spLocks noGrp="1"/>
          </p:cNvSpPr>
          <p:nvPr>
            <p:ph type="title"/>
          </p:nvPr>
        </p:nvSpPr>
        <p:spPr>
          <a:xfrm>
            <a:off x="381000" y="76200"/>
            <a:ext cx="7769225" cy="457200"/>
          </a:xfrm>
        </p:spPr>
        <p:txBody>
          <a:bodyPr/>
          <a:lstStyle/>
          <a:p>
            <a:pPr>
              <a:defRPr/>
            </a:pPr>
            <a:r>
              <a:rPr lang="en-US" sz="3200" dirty="0"/>
              <a:t>DMC Charter Quality</a:t>
            </a:r>
          </a:p>
        </p:txBody>
      </p:sp>
      <p:sp>
        <p:nvSpPr>
          <p:cNvPr id="8195" name="Content Placeholder 2">
            <a:extLst>
              <a:ext uri="{FF2B5EF4-FFF2-40B4-BE49-F238E27FC236}">
                <a16:creationId xmlns:a16="http://schemas.microsoft.com/office/drawing/2014/main" id="{EB1EDAF5-242E-41F9-86EF-4CF59056A238}"/>
              </a:ext>
            </a:extLst>
          </p:cNvPr>
          <p:cNvSpPr>
            <a:spLocks noGrp="1" noChangeArrowheads="1"/>
          </p:cNvSpPr>
          <p:nvPr>
            <p:ph idx="1"/>
          </p:nvPr>
        </p:nvSpPr>
        <p:spPr>
          <a:xfrm>
            <a:off x="228600" y="533400"/>
            <a:ext cx="8763000" cy="5867400"/>
          </a:xfrm>
        </p:spPr>
        <p:txBody>
          <a:bodyPr/>
          <a:lstStyle/>
          <a:p>
            <a:r>
              <a:rPr lang="en-US" altLang="en-US" sz="2400" dirty="0"/>
              <a:t>Charters often drafted by sponsor, with DMC review and some editing</a:t>
            </a:r>
          </a:p>
          <a:p>
            <a:r>
              <a:rPr lang="en-US" altLang="en-US" sz="2400" dirty="0"/>
              <a:t>Over time, Charters have become:</a:t>
            </a:r>
          </a:p>
          <a:p>
            <a:pPr lvl="1"/>
            <a:r>
              <a:rPr lang="en-US" altLang="en-US" sz="2400" dirty="0"/>
              <a:t>Longer (20-30 pages)</a:t>
            </a:r>
          </a:p>
          <a:p>
            <a:pPr lvl="1"/>
            <a:r>
              <a:rPr lang="en-US" altLang="en-US" sz="2400" dirty="0"/>
              <a:t>More legalistic (clearly lawyer input)</a:t>
            </a:r>
          </a:p>
          <a:p>
            <a:pPr lvl="1"/>
            <a:r>
              <a:rPr lang="en-US" altLang="en-US" sz="2400" dirty="0"/>
              <a:t>More restrictive Report contains</a:t>
            </a:r>
          </a:p>
          <a:p>
            <a:pPr lvl="2"/>
            <a:r>
              <a:rPr lang="en-US" altLang="en-US" sz="2000" dirty="0"/>
              <a:t>Only safety data (not acceptable)</a:t>
            </a:r>
          </a:p>
          <a:p>
            <a:pPr lvl="2"/>
            <a:r>
              <a:rPr lang="en-US" altLang="en-US" sz="2000" dirty="0"/>
              <a:t>Limited number of interim analyses at fixed times</a:t>
            </a:r>
          </a:p>
          <a:p>
            <a:pPr lvl="2"/>
            <a:r>
              <a:rPr lang="en-US" altLang="en-US" sz="2000" dirty="0"/>
              <a:t>No unscheduled interim allowed without notifying sponsor</a:t>
            </a:r>
          </a:p>
          <a:p>
            <a:pPr lvl="2"/>
            <a:r>
              <a:rPr lang="en-US" altLang="en-US" sz="2000" dirty="0"/>
              <a:t>……….</a:t>
            </a:r>
          </a:p>
          <a:p>
            <a:r>
              <a:rPr lang="en-US" altLang="en-US" sz="2400" dirty="0"/>
              <a:t>Inadequate statistical support</a:t>
            </a:r>
          </a:p>
          <a:p>
            <a:r>
              <a:rPr lang="en-US" altLang="en-US" sz="2400" dirty="0"/>
              <a:t>This lack of transparency not good for clinical trial practice – not acceptable</a:t>
            </a:r>
          </a:p>
          <a:p>
            <a:r>
              <a:rPr lang="en-US" altLang="en-US" sz="2400" dirty="0"/>
              <a:t>Call for Clinicaltrials.gov to upload Charters</a:t>
            </a:r>
          </a:p>
        </p:txBody>
      </p:sp>
      <p:sp>
        <p:nvSpPr>
          <p:cNvPr id="8196" name="Slide Number Placeholder 3">
            <a:extLst>
              <a:ext uri="{FF2B5EF4-FFF2-40B4-BE49-F238E27FC236}">
                <a16:creationId xmlns:a16="http://schemas.microsoft.com/office/drawing/2014/main" id="{62C2FAD5-4038-4A80-97EC-7C836C6A588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2800" b="1">
                <a:solidFill>
                  <a:schemeClr val="tx1"/>
                </a:solidFill>
                <a:latin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lr>
                <a:schemeClr val="accent2"/>
              </a:buClr>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709F125A-76BE-42E3-A66E-3E78E5AA82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6143-84A6-460D-B62A-8D6535ABB6A0}"/>
              </a:ext>
            </a:extLst>
          </p:cNvPr>
          <p:cNvSpPr>
            <a:spLocks noGrp="1"/>
          </p:cNvSpPr>
          <p:nvPr>
            <p:ph type="title"/>
          </p:nvPr>
        </p:nvSpPr>
        <p:spPr>
          <a:xfrm>
            <a:off x="684213" y="76201"/>
            <a:ext cx="7769225" cy="914399"/>
          </a:xfrm>
        </p:spPr>
        <p:txBody>
          <a:bodyPr/>
          <a:lstStyle/>
          <a:p>
            <a:r>
              <a:rPr lang="en-US" dirty="0"/>
              <a:t>DMC Charter Transparency</a:t>
            </a:r>
          </a:p>
        </p:txBody>
      </p:sp>
      <p:sp>
        <p:nvSpPr>
          <p:cNvPr id="3" name="Content Placeholder 2">
            <a:extLst>
              <a:ext uri="{FF2B5EF4-FFF2-40B4-BE49-F238E27FC236}">
                <a16:creationId xmlns:a16="http://schemas.microsoft.com/office/drawing/2014/main" id="{4EA9144B-8039-46EC-B469-7E9B897687CC}"/>
              </a:ext>
            </a:extLst>
          </p:cNvPr>
          <p:cNvSpPr>
            <a:spLocks noGrp="1"/>
          </p:cNvSpPr>
          <p:nvPr>
            <p:ph idx="1"/>
          </p:nvPr>
        </p:nvSpPr>
        <p:spPr>
          <a:xfrm>
            <a:off x="685800" y="1143000"/>
            <a:ext cx="7772400" cy="4953000"/>
          </a:xfrm>
        </p:spPr>
        <p:txBody>
          <a:bodyPr/>
          <a:lstStyle/>
          <a:p>
            <a:r>
              <a:rPr lang="en-US" dirty="0"/>
              <a:t>Work in progress</a:t>
            </a:r>
          </a:p>
          <a:p>
            <a:pPr lvl="1"/>
            <a:r>
              <a:rPr lang="en-US" dirty="0"/>
              <a:t>Need to be able to upload to ClinicalTrials.gov a Charter Link</a:t>
            </a:r>
          </a:p>
          <a:p>
            <a:pPr lvl="1"/>
            <a:r>
              <a:rPr lang="en-US" dirty="0"/>
              <a:t>More challenging: upload the Charter itself</a:t>
            </a:r>
          </a:p>
          <a:p>
            <a:r>
              <a:rPr lang="en-US" dirty="0"/>
              <a:t>SCT needs to take leadership in guiding the process forward</a:t>
            </a:r>
          </a:p>
          <a:p>
            <a:endParaRPr lang="en-US" dirty="0"/>
          </a:p>
        </p:txBody>
      </p:sp>
      <p:sp>
        <p:nvSpPr>
          <p:cNvPr id="4" name="Slide Number Placeholder 3">
            <a:extLst>
              <a:ext uri="{FF2B5EF4-FFF2-40B4-BE49-F238E27FC236}">
                <a16:creationId xmlns:a16="http://schemas.microsoft.com/office/drawing/2014/main" id="{6194ED72-E800-4D73-AAFF-F593096E088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0BC78450-2440-4261-8A55-6EC9DE4BE0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334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610" y="838200"/>
            <a:ext cx="7772400" cy="1143000"/>
          </a:xfrm>
        </p:spPr>
        <p:txBody>
          <a:bodyPr>
            <a:noAutofit/>
          </a:bodyPr>
          <a:lstStyle/>
          <a:p>
            <a:pPr marL="0" marR="0">
              <a:spcBef>
                <a:spcPts val="0"/>
              </a:spcBef>
              <a:spcAft>
                <a:spcPts val="0"/>
              </a:spcAft>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Training a new generation of DMC Members</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p:cNvSpPr>
            <a:spLocks noGrp="1"/>
          </p:cNvSpPr>
          <p:nvPr>
            <p:ph type="subTitle" idx="1"/>
          </p:nvPr>
        </p:nvSpPr>
        <p:spPr>
          <a:xfrm>
            <a:off x="685800" y="3581400"/>
            <a:ext cx="7696200" cy="1676400"/>
          </a:xfrm>
        </p:spPr>
        <p:txBody>
          <a:bodyPr>
            <a:noAutofit/>
          </a:bodyPr>
          <a:lstStyle/>
          <a:p>
            <a:pPr algn="l"/>
            <a:r>
              <a:rPr lang="en-US" dirty="0">
                <a:solidFill>
                  <a:schemeClr val="bg1"/>
                </a:solidFill>
              </a:rPr>
              <a:t>Frank W. Rockhold, PhD</a:t>
            </a:r>
          </a:p>
          <a:p>
            <a:pPr algn="l"/>
            <a:r>
              <a:rPr lang="en-US" dirty="0">
                <a:solidFill>
                  <a:schemeClr val="bg1"/>
                </a:solidFill>
              </a:rPr>
              <a:t>Professor Biostatistics &amp; Bioinformatics</a:t>
            </a:r>
          </a:p>
          <a:p>
            <a:pPr algn="l"/>
            <a:r>
              <a:rPr lang="en-US" dirty="0">
                <a:solidFill>
                  <a:schemeClr val="bg1"/>
                </a:solidFill>
              </a:rPr>
              <a:t>Duke University Medical School</a:t>
            </a:r>
          </a:p>
          <a:p>
            <a:pPr algn="l"/>
            <a:r>
              <a:rPr lang="en-US" dirty="0">
                <a:solidFill>
                  <a:schemeClr val="bg1"/>
                </a:solidFill>
              </a:rPr>
              <a:t>Society for Clinical Trials 2025, Vancouver BC</a:t>
            </a:r>
          </a:p>
        </p:txBody>
      </p:sp>
    </p:spTree>
    <p:extLst>
      <p:ext uri="{BB962C8B-B14F-4D97-AF65-F5344CB8AC3E}">
        <p14:creationId xmlns:p14="http://schemas.microsoft.com/office/powerpoint/2010/main" val="378634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20040" y="1219200"/>
            <a:ext cx="8503920" cy="609600"/>
          </a:xfrm>
          <a:prstGeom prst="rect">
            <a:avLst/>
          </a:prstGeom>
        </p:spPr>
        <p:txBody>
          <a:bodyPr anchor="b">
            <a:normAutofit/>
          </a:bodyPr>
          <a:lstStyle/>
          <a:p>
            <a:pPr algn="ctr"/>
            <a:r>
              <a:rPr lang="en-US" altLang="en-US" sz="2000"/>
              <a:t>Disclosure Statement – </a:t>
            </a:r>
            <a:br>
              <a:rPr lang="en-US" altLang="en-US" sz="2000"/>
            </a:br>
            <a:r>
              <a:rPr lang="en-US" altLang="en-US" sz="2000" i="1"/>
              <a:t>Frank W Rockhold, PhD</a:t>
            </a:r>
          </a:p>
        </p:txBody>
      </p:sp>
      <p:graphicFrame>
        <p:nvGraphicFramePr>
          <p:cNvPr id="19461" name="Rectangle 3">
            <a:extLst>
              <a:ext uri="{FF2B5EF4-FFF2-40B4-BE49-F238E27FC236}">
                <a16:creationId xmlns:a16="http://schemas.microsoft.com/office/drawing/2014/main" id="{5C5424ED-508E-4819-85D5-811A7927FE61}"/>
              </a:ext>
            </a:extLst>
          </p:cNvPr>
          <p:cNvGraphicFramePr>
            <a:graphicFrameLocks noGrp="1"/>
          </p:cNvGraphicFramePr>
          <p:nvPr>
            <p:ph idx="1"/>
          </p:nvPr>
        </p:nvGraphicFramePr>
        <p:xfrm>
          <a:off x="320040" y="1981200"/>
          <a:ext cx="882396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38110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68" y="152400"/>
            <a:ext cx="9019961" cy="839355"/>
          </a:xfrm>
        </p:spPr>
        <p:txBody>
          <a:bodyPr>
            <a:normAutofit/>
          </a:bodyPr>
          <a:lstStyle/>
          <a:p>
            <a:r>
              <a:rPr lang="en-US" b="1" dirty="0"/>
              <a:t>The Need</a:t>
            </a:r>
          </a:p>
        </p:txBody>
      </p:sp>
      <p:sp>
        <p:nvSpPr>
          <p:cNvPr id="3" name="Content Placeholder 2"/>
          <p:cNvSpPr>
            <a:spLocks noGrp="1"/>
          </p:cNvSpPr>
          <p:nvPr>
            <p:ph idx="1"/>
          </p:nvPr>
        </p:nvSpPr>
        <p:spPr>
          <a:xfrm>
            <a:off x="148442" y="1295400"/>
            <a:ext cx="8898576" cy="4169347"/>
          </a:xfrm>
        </p:spPr>
        <p:txBody>
          <a:bodyPr>
            <a:noAutofit/>
          </a:bodyPr>
          <a:lstStyle/>
          <a:p>
            <a:r>
              <a:rPr lang="en-US" b="1" dirty="0">
                <a:solidFill>
                  <a:schemeClr val="tx1"/>
                </a:solidFill>
                <a:effectLst/>
                <a:latin typeface="Times"/>
              </a:rPr>
              <a:t>Clinical trialists have recognized that there is a large and growing gap between the demand and supply of trained DMC members. </a:t>
            </a:r>
          </a:p>
          <a:p>
            <a:r>
              <a:rPr lang="en-US" b="1" dirty="0">
                <a:solidFill>
                  <a:schemeClr val="tx1"/>
                </a:solidFill>
                <a:latin typeface="Times"/>
              </a:rPr>
              <a:t>While </a:t>
            </a:r>
            <a:r>
              <a:rPr lang="en-US" b="1" dirty="0">
                <a:solidFill>
                  <a:schemeClr val="tx1"/>
                </a:solidFill>
                <a:effectLst/>
                <a:latin typeface="Times"/>
              </a:rPr>
              <a:t>there is a need to increase the supply of DMC trained clinicians as well, the need is more acute for biostatisticians</a:t>
            </a:r>
            <a:r>
              <a:rPr lang="en-US" b="1" dirty="0">
                <a:solidFill>
                  <a:schemeClr val="tx1"/>
                </a:solidFill>
                <a:latin typeface="Times"/>
              </a:rPr>
              <a:t> as t</a:t>
            </a:r>
            <a:r>
              <a:rPr lang="en-US" b="1" dirty="0">
                <a:solidFill>
                  <a:schemeClr val="tx1"/>
                </a:solidFill>
                <a:effectLst/>
                <a:latin typeface="Times"/>
              </a:rPr>
              <a:t>ypically there is one per DMC.</a:t>
            </a:r>
          </a:p>
          <a:p>
            <a:r>
              <a:rPr lang="en-US" b="1" dirty="0">
                <a:solidFill>
                  <a:schemeClr val="tx1"/>
                </a:solidFill>
                <a:latin typeface="Times"/>
              </a:rPr>
              <a:t>M</a:t>
            </a:r>
            <a:r>
              <a:rPr lang="en-US" sz="2000" b="1" dirty="0">
                <a:solidFill>
                  <a:schemeClr val="tx1"/>
                </a:solidFill>
                <a:effectLst/>
                <a:latin typeface="Times"/>
              </a:rPr>
              <a:t>any sponsors </a:t>
            </a:r>
            <a:r>
              <a:rPr lang="en-US" b="1" dirty="0">
                <a:solidFill>
                  <a:schemeClr val="tx1"/>
                </a:solidFill>
                <a:latin typeface="Times"/>
              </a:rPr>
              <a:t>only </a:t>
            </a:r>
            <a:r>
              <a:rPr lang="en-US" sz="2000" b="1" dirty="0">
                <a:solidFill>
                  <a:schemeClr val="tx1"/>
                </a:solidFill>
                <a:effectLst/>
                <a:latin typeface="Times"/>
              </a:rPr>
              <a:t>want “experienced” s</a:t>
            </a:r>
            <a:r>
              <a:rPr lang="en-US" sz="2000" b="1" dirty="0">
                <a:solidFill>
                  <a:schemeClr val="tx1"/>
                </a:solidFill>
                <a:latin typeface="Times"/>
              </a:rPr>
              <a:t>tatisticians </a:t>
            </a:r>
            <a:r>
              <a:rPr lang="en-US" sz="2000" b="1" dirty="0">
                <a:solidFill>
                  <a:schemeClr val="tx1"/>
                </a:solidFill>
                <a:effectLst/>
                <a:latin typeface="Times"/>
              </a:rPr>
              <a:t>as members on the DMC</a:t>
            </a:r>
          </a:p>
          <a:p>
            <a:pPr lvl="1"/>
            <a:r>
              <a:rPr lang="en-US" b="1" dirty="0">
                <a:solidFill>
                  <a:schemeClr val="tx1"/>
                </a:solidFill>
                <a:latin typeface="Times"/>
              </a:rPr>
              <a:t>The cadre of “experienced” members is ”actuarily challenged”. </a:t>
            </a:r>
            <a:r>
              <a:rPr lang="en-US" b="1" dirty="0">
                <a:solidFill>
                  <a:schemeClr val="tx1"/>
                </a:solidFill>
                <a:latin typeface="Times"/>
                <a:sym typeface="Wingdings" pitchFamily="2" charset="2"/>
              </a:rPr>
              <a:t></a:t>
            </a:r>
            <a:endParaRPr lang="en-US" b="1" dirty="0">
              <a:solidFill>
                <a:schemeClr val="tx1"/>
              </a:solidFill>
              <a:effectLst/>
              <a:latin typeface="Times"/>
            </a:endParaRPr>
          </a:p>
          <a:p>
            <a:r>
              <a:rPr lang="en-US" b="1" dirty="0">
                <a:solidFill>
                  <a:schemeClr val="tx1"/>
                </a:solidFill>
                <a:effectLst/>
                <a:latin typeface="Times"/>
              </a:rPr>
              <a:t>With the advent of platform trials and multi disease development platforms, there often the need multiple statisticians per DMC, exacerbating the shortfall</a:t>
            </a:r>
          </a:p>
          <a:p>
            <a:pPr lvl="1"/>
            <a:r>
              <a:rPr lang="en-US" b="1" dirty="0">
                <a:solidFill>
                  <a:schemeClr val="tx1"/>
                </a:solidFill>
                <a:effectLst/>
                <a:latin typeface="Times"/>
              </a:rPr>
              <a:t>These newer applications of DMCs also increase the need for specialist clinical expertise</a:t>
            </a:r>
          </a:p>
        </p:txBody>
      </p:sp>
      <p:sp>
        <p:nvSpPr>
          <p:cNvPr id="4" name="TextBox 3">
            <a:extLst>
              <a:ext uri="{FF2B5EF4-FFF2-40B4-BE49-F238E27FC236}">
                <a16:creationId xmlns:a16="http://schemas.microsoft.com/office/drawing/2014/main" id="{83D629AF-9F0F-4548-3A1B-EBB6F5BE5881}"/>
              </a:ext>
            </a:extLst>
          </p:cNvPr>
          <p:cNvSpPr txBox="1"/>
          <p:nvPr/>
        </p:nvSpPr>
        <p:spPr>
          <a:xfrm>
            <a:off x="148442" y="5710644"/>
            <a:ext cx="8683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3E89"/>
                </a:solidFill>
                <a:effectLst/>
                <a:uLnTx/>
                <a:uFillTx/>
                <a:latin typeface="Arial"/>
                <a:ea typeface="+mn-ea"/>
                <a:cs typeface="+mn-cs"/>
              </a:rPr>
              <a:t>Rockhold, F., Mahaffey, K., &amp; </a:t>
            </a:r>
            <a:r>
              <a:rPr kumimoji="0" lang="en-US" sz="1200" b="1" i="0" u="none" strike="noStrike" kern="1200" cap="none" spc="0" normalizeH="0" baseline="0" noProof="0" dirty="0" err="1">
                <a:ln>
                  <a:noFill/>
                </a:ln>
                <a:solidFill>
                  <a:srgbClr val="063E89"/>
                </a:solidFill>
                <a:effectLst/>
                <a:uLnTx/>
                <a:uFillTx/>
                <a:latin typeface="Arial"/>
                <a:ea typeface="+mn-ea"/>
                <a:cs typeface="+mn-cs"/>
              </a:rPr>
              <a:t>DeMets</a:t>
            </a:r>
            <a:r>
              <a:rPr kumimoji="0" lang="en-US" sz="1200" b="1" i="0" u="none" strike="noStrike" kern="1200" cap="none" spc="0" normalizeH="0" baseline="0" noProof="0" dirty="0">
                <a:ln>
                  <a:noFill/>
                </a:ln>
                <a:solidFill>
                  <a:srgbClr val="063E89"/>
                </a:solidFill>
                <a:effectLst/>
                <a:uLnTx/>
                <a:uFillTx/>
                <a:latin typeface="Arial"/>
                <a:ea typeface="+mn-ea"/>
                <a:cs typeface="+mn-cs"/>
              </a:rPr>
              <a:t>, D. (2024). Training New DMC Members: A Call to Action. </a:t>
            </a:r>
            <a:r>
              <a:rPr kumimoji="0" lang="en-US" sz="1200" b="1" i="1" u="none" strike="noStrike" kern="1200" cap="none" spc="0" normalizeH="0" baseline="0" noProof="0" dirty="0">
                <a:ln>
                  <a:noFill/>
                </a:ln>
                <a:solidFill>
                  <a:srgbClr val="063E89"/>
                </a:solidFill>
                <a:effectLst/>
                <a:uLnTx/>
                <a:uFillTx/>
                <a:latin typeface="Arial"/>
                <a:ea typeface="+mn-ea"/>
                <a:cs typeface="+mn-cs"/>
              </a:rPr>
              <a:t>Therapeutic innovation &amp; regulatory science</a:t>
            </a:r>
            <a:r>
              <a:rPr kumimoji="0" lang="en-US" sz="1200" b="1" i="0" u="none" strike="noStrike" kern="1200" cap="none" spc="0" normalizeH="0" baseline="0" noProof="0" dirty="0">
                <a:ln>
                  <a:noFill/>
                </a:ln>
                <a:solidFill>
                  <a:srgbClr val="063E89"/>
                </a:solidFill>
                <a:effectLst/>
                <a:uLnTx/>
                <a:uFillTx/>
                <a:latin typeface="Arial"/>
                <a:ea typeface="+mn-ea"/>
                <a:cs typeface="+mn-cs"/>
              </a:rPr>
              <a:t>, </a:t>
            </a:r>
            <a:r>
              <a:rPr kumimoji="0" lang="en-US" sz="1200" b="1" i="1" u="none" strike="noStrike" kern="1200" cap="none" spc="0" normalizeH="0" baseline="0" noProof="0" dirty="0">
                <a:ln>
                  <a:noFill/>
                </a:ln>
                <a:solidFill>
                  <a:srgbClr val="063E89"/>
                </a:solidFill>
                <a:effectLst/>
                <a:uLnTx/>
                <a:uFillTx/>
                <a:latin typeface="Arial"/>
                <a:ea typeface="+mn-ea"/>
                <a:cs typeface="+mn-cs"/>
              </a:rPr>
              <a:t>58</a:t>
            </a:r>
            <a:r>
              <a:rPr kumimoji="0" lang="en-US" sz="1200" b="1" i="0" u="none" strike="noStrike" kern="1200" cap="none" spc="0" normalizeH="0" baseline="0" noProof="0" dirty="0">
                <a:ln>
                  <a:noFill/>
                </a:ln>
                <a:solidFill>
                  <a:srgbClr val="063E89"/>
                </a:solidFill>
                <a:effectLst/>
                <a:uLnTx/>
                <a:uFillTx/>
                <a:latin typeface="Arial"/>
                <a:ea typeface="+mn-ea"/>
                <a:cs typeface="+mn-cs"/>
              </a:rPr>
              <a:t>(2), 234–235.</a:t>
            </a:r>
          </a:p>
        </p:txBody>
      </p:sp>
    </p:spTree>
    <p:extLst>
      <p:ext uri="{BB962C8B-B14F-4D97-AF65-F5344CB8AC3E}">
        <p14:creationId xmlns:p14="http://schemas.microsoft.com/office/powerpoint/2010/main" val="390397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71254EA-5228-5444-4858-5DE735E4B24B}"/>
              </a:ext>
            </a:extLst>
          </p:cNvPr>
          <p:cNvSpPr>
            <a:spLocks noGrp="1" noChangeArrowheads="1"/>
          </p:cNvSpPr>
          <p:nvPr>
            <p:ph type="title"/>
          </p:nvPr>
        </p:nvSpPr>
        <p:spPr>
          <a:xfrm>
            <a:off x="684213" y="152400"/>
            <a:ext cx="7769225" cy="685800"/>
          </a:xfrm>
        </p:spPr>
        <p:txBody>
          <a:bodyPr/>
          <a:lstStyle/>
          <a:p>
            <a:r>
              <a:rPr lang="en-US" altLang="en-US" dirty="0"/>
              <a:t>Training</a:t>
            </a:r>
          </a:p>
        </p:txBody>
      </p:sp>
      <p:sp>
        <p:nvSpPr>
          <p:cNvPr id="41986" name="Content Placeholder 2">
            <a:extLst>
              <a:ext uri="{FF2B5EF4-FFF2-40B4-BE49-F238E27FC236}">
                <a16:creationId xmlns:a16="http://schemas.microsoft.com/office/drawing/2014/main" id="{402EBCF4-CC9B-FC9F-AB38-5E33BCA02311}"/>
              </a:ext>
            </a:extLst>
          </p:cNvPr>
          <p:cNvSpPr>
            <a:spLocks noGrp="1" noChangeArrowheads="1"/>
          </p:cNvSpPr>
          <p:nvPr>
            <p:ph idx="1"/>
          </p:nvPr>
        </p:nvSpPr>
        <p:spPr>
          <a:xfrm>
            <a:off x="111125" y="1253889"/>
            <a:ext cx="8915400" cy="3197796"/>
          </a:xfrm>
        </p:spPr>
        <p:txBody>
          <a:bodyPr/>
          <a:lstStyle/>
          <a:p>
            <a:r>
              <a:rPr lang="en-US" altLang="en-US" sz="2400" b="1" dirty="0">
                <a:solidFill>
                  <a:schemeClr val="tx1"/>
                </a:solidFill>
              </a:rPr>
              <a:t>Resource to facilitate training ”outside the room”</a:t>
            </a:r>
          </a:p>
          <a:p>
            <a:pPr lvl="1"/>
            <a:r>
              <a:rPr lang="en-US" altLang="en-US" sz="2400" b="1" dirty="0">
                <a:solidFill>
                  <a:schemeClr val="tx1"/>
                </a:solidFill>
              </a:rPr>
              <a:t>SCT and Frontier Science Foundation have both allocated web space to this</a:t>
            </a:r>
          </a:p>
          <a:p>
            <a:pPr lvl="1"/>
            <a:r>
              <a:rPr lang="en-US" altLang="en-US" sz="2400" b="1" dirty="0">
                <a:solidFill>
                  <a:schemeClr val="tx1"/>
                </a:solidFill>
                <a:hlinkClick r:id="rId2"/>
              </a:rPr>
              <a:t>Dave DeMets Home page (s)</a:t>
            </a:r>
            <a:endParaRPr lang="en-US" altLang="en-US" sz="2400" b="1" dirty="0">
              <a:solidFill>
                <a:schemeClr val="tx1"/>
              </a:solidFill>
            </a:endParaRPr>
          </a:p>
          <a:p>
            <a:pPr lvl="1"/>
            <a:r>
              <a:rPr lang="en-US" altLang="en-US" sz="2400" b="1" dirty="0">
                <a:solidFill>
                  <a:schemeClr val="tx1"/>
                </a:solidFill>
                <a:hlinkClick r:id="rId3"/>
              </a:rPr>
              <a:t>https://</a:t>
            </a:r>
            <a:r>
              <a:rPr lang="en-US" altLang="en-US" sz="2400" b="1" dirty="0" err="1">
                <a:solidFill>
                  <a:schemeClr val="tx1"/>
                </a:solidFill>
                <a:hlinkClick r:id="rId3"/>
              </a:rPr>
              <a:t>www.sctweb.org</a:t>
            </a:r>
            <a:r>
              <a:rPr lang="en-US" altLang="en-US" sz="2400" b="1" dirty="0">
                <a:solidFill>
                  <a:schemeClr val="tx1"/>
                </a:solidFill>
                <a:hlinkClick r:id="rId3"/>
              </a:rPr>
              <a:t>/</a:t>
            </a:r>
            <a:r>
              <a:rPr lang="en-US" altLang="en-US" sz="2400" b="1" dirty="0" err="1">
                <a:solidFill>
                  <a:schemeClr val="tx1"/>
                </a:solidFill>
                <a:hlinkClick r:id="rId3"/>
              </a:rPr>
              <a:t>dmctraining</a:t>
            </a:r>
            <a:r>
              <a:rPr lang="en-US" altLang="en-US" sz="2400" b="1" dirty="0">
                <a:solidFill>
                  <a:schemeClr val="tx1"/>
                </a:solidFill>
                <a:hlinkClick r:id="rId3"/>
              </a:rPr>
              <a:t>/</a:t>
            </a:r>
            <a:endParaRPr lang="en-US" altLang="en-US" sz="2400" b="1" dirty="0">
              <a:solidFill>
                <a:schemeClr val="tx1"/>
              </a:solidFill>
            </a:endParaRPr>
          </a:p>
          <a:p>
            <a:r>
              <a:rPr lang="en-US" altLang="en-US" sz="2400" b="1" dirty="0">
                <a:solidFill>
                  <a:schemeClr val="tx1"/>
                </a:solidFill>
              </a:rPr>
              <a:t>Simulated “inside the room” </a:t>
            </a:r>
          </a:p>
          <a:p>
            <a:pPr lvl="1"/>
            <a:r>
              <a:rPr lang="en-US" altLang="en-US" sz="2400" b="1" dirty="0">
                <a:solidFill>
                  <a:schemeClr val="tx1"/>
                </a:solidFill>
              </a:rPr>
              <a:t>Heart Failure Collaboratory *</a:t>
            </a:r>
          </a:p>
        </p:txBody>
      </p:sp>
      <p:sp>
        <p:nvSpPr>
          <p:cNvPr id="41987" name="Slide Number Placeholder 3">
            <a:extLst>
              <a:ext uri="{FF2B5EF4-FFF2-40B4-BE49-F238E27FC236}">
                <a16:creationId xmlns:a16="http://schemas.microsoft.com/office/drawing/2014/main" id="{A7828285-36C4-950A-4DD8-73128ADC34EF}"/>
              </a:ext>
            </a:extLst>
          </p:cNvPr>
          <p:cNvSpPr>
            <a:spLocks noGrp="1"/>
          </p:cNvSpPr>
          <p:nvPr>
            <p:ph type="sldNum" sz="quarter" idx="10"/>
          </p:nvPr>
        </p:nvSpPr>
        <p:spPr bwMode="auto">
          <a:xfrm>
            <a:off x="6477000" y="63246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5pPr>
            <a:lvl6pPr marL="2286000" algn="l" defTabSz="914400" rtl="0" eaLnBrk="1" latinLnBrk="0" hangingPunct="1">
              <a:defRPr sz="4400" b="1" kern="1200">
                <a:solidFill>
                  <a:srgbClr val="800000"/>
                </a:solidFill>
                <a:latin typeface="Arial" panose="020B0604020202020204" pitchFamily="34" charset="0"/>
                <a:ea typeface="+mn-ea"/>
                <a:cs typeface="+mn-cs"/>
              </a:defRPr>
            </a:lvl6pPr>
            <a:lvl7pPr marL="2743200" algn="l" defTabSz="914400" rtl="0" eaLnBrk="1" latinLnBrk="0" hangingPunct="1">
              <a:defRPr sz="4400" b="1" kern="1200">
                <a:solidFill>
                  <a:srgbClr val="800000"/>
                </a:solidFill>
                <a:latin typeface="Arial" panose="020B0604020202020204" pitchFamily="34" charset="0"/>
                <a:ea typeface="+mn-ea"/>
                <a:cs typeface="+mn-cs"/>
              </a:defRPr>
            </a:lvl7pPr>
            <a:lvl8pPr marL="3200400" algn="l" defTabSz="914400" rtl="0" eaLnBrk="1" latinLnBrk="0" hangingPunct="1">
              <a:defRPr sz="4400" b="1" kern="1200">
                <a:solidFill>
                  <a:srgbClr val="800000"/>
                </a:solidFill>
                <a:latin typeface="Arial" panose="020B0604020202020204" pitchFamily="34" charset="0"/>
                <a:ea typeface="+mn-ea"/>
                <a:cs typeface="+mn-cs"/>
              </a:defRPr>
            </a:lvl8pPr>
            <a:lvl9pPr marL="3657600" algn="l" defTabSz="914400" rtl="0" eaLnBrk="1" latinLnBrk="0" hangingPunct="1">
              <a:defRPr sz="4400" b="1" kern="1200">
                <a:solidFill>
                  <a:srgbClr val="800000"/>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rPr>
              <a:t> </a:t>
            </a:r>
            <a:fld id="{7828C836-C534-E347-8C23-8392A8F33354}" type="slidenum">
              <a:rPr kumimoji="0" lang="en-US" altLang="en-US" sz="1200" b="0" i="0" u="none" strike="noStrike" kern="1200" cap="none" spc="0" normalizeH="0" baseline="0" noProof="0" smtClean="0">
                <a:ln>
                  <a:noFill/>
                </a:ln>
                <a:solidFill>
                  <a:srgbClr val="063E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0AEB670D-880F-0F81-5CD6-EAC486E9607E}"/>
              </a:ext>
            </a:extLst>
          </p:cNvPr>
          <p:cNvSpPr txBox="1"/>
          <p:nvPr/>
        </p:nvSpPr>
        <p:spPr>
          <a:xfrm>
            <a:off x="0" y="5495827"/>
            <a:ext cx="9026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3E89"/>
                </a:solidFill>
                <a:effectLst/>
                <a:uLnTx/>
                <a:uFillTx/>
                <a:latin typeface="Arial"/>
                <a:ea typeface="+mn-ea"/>
                <a:cs typeface="+mn-cs"/>
              </a:rPr>
              <a:t>*Fleming, T. R., Wittes, J., </a:t>
            </a:r>
            <a:r>
              <a:rPr kumimoji="0" lang="en-US" sz="1200" b="1" i="0" u="none" strike="noStrike" kern="1200" cap="none" spc="0" normalizeH="0" baseline="0" noProof="0" dirty="0" err="1">
                <a:ln>
                  <a:noFill/>
                </a:ln>
                <a:solidFill>
                  <a:srgbClr val="063E89"/>
                </a:solidFill>
                <a:effectLst/>
                <a:uLnTx/>
                <a:uFillTx/>
                <a:latin typeface="Arial"/>
                <a:ea typeface="+mn-ea"/>
                <a:cs typeface="+mn-cs"/>
              </a:rPr>
              <a:t>Fiuzat</a:t>
            </a:r>
            <a:r>
              <a:rPr kumimoji="0" lang="en-US" sz="1200" b="1" i="0" u="none" strike="noStrike" kern="1200" cap="none" spc="0" normalizeH="0" baseline="0" noProof="0" dirty="0">
                <a:ln>
                  <a:noFill/>
                </a:ln>
                <a:solidFill>
                  <a:srgbClr val="063E89"/>
                </a:solidFill>
                <a:effectLst/>
                <a:uLnTx/>
                <a:uFillTx/>
                <a:latin typeface="Arial"/>
                <a:ea typeface="+mn-ea"/>
                <a:cs typeface="+mn-cs"/>
              </a:rPr>
              <a:t>, M., Bristow, M. R., Rockhold, F. W., Connor, J. T., … Heart Failure Collaboratory. (2024). </a:t>
            </a:r>
            <a:r>
              <a:rPr kumimoji="0" lang="en-US" sz="1200" b="1" i="0" u="none" strike="noStrike" kern="1200" cap="none" spc="0" normalizeH="0" baseline="0" noProof="0" dirty="0">
                <a:ln>
                  <a:noFill/>
                </a:ln>
                <a:solidFill>
                  <a:srgbClr val="063E89"/>
                </a:solidFill>
                <a:effectLst/>
                <a:uLnTx/>
                <a:uFillTx/>
                <a:latin typeface="Arial"/>
                <a:ea typeface="+mn-ea"/>
                <a:cs typeface="+mn-cs"/>
                <a:hlinkClick r:id="rId4"/>
              </a:rPr>
              <a:t>Training the Next Generation of Data Monitoring Committee Members: An Initiative of the Heart Failure Collaboratory.</a:t>
            </a:r>
            <a:r>
              <a:rPr kumimoji="0" lang="en-US" sz="1200" b="1" i="0" u="none" strike="noStrike" kern="1200" cap="none" spc="0" normalizeH="0" baseline="0" noProof="0" dirty="0">
                <a:ln>
                  <a:noFill/>
                </a:ln>
                <a:solidFill>
                  <a:srgbClr val="063E89"/>
                </a:solidFill>
                <a:effectLst/>
                <a:uLnTx/>
                <a:uFillTx/>
                <a:latin typeface="Arial"/>
                <a:ea typeface="+mn-ea"/>
                <a:cs typeface="+mn-cs"/>
              </a:rPr>
              <a:t> </a:t>
            </a:r>
            <a:r>
              <a:rPr kumimoji="0" lang="en-US" sz="1200" b="1" i="1" u="none" strike="noStrike" kern="1200" cap="none" spc="0" normalizeH="0" baseline="0" noProof="0" dirty="0">
                <a:ln>
                  <a:noFill/>
                </a:ln>
                <a:solidFill>
                  <a:srgbClr val="063E89"/>
                </a:solidFill>
                <a:effectLst/>
                <a:uLnTx/>
                <a:uFillTx/>
                <a:latin typeface="Arial"/>
                <a:ea typeface="+mn-ea"/>
                <a:cs typeface="+mn-cs"/>
              </a:rPr>
              <a:t>JACC Heart Fail</a:t>
            </a:r>
            <a:r>
              <a:rPr kumimoji="0" lang="en-US" sz="1200" b="1" i="0" u="none" strike="noStrike" kern="1200" cap="none" spc="0" normalizeH="0" baseline="0" noProof="0" dirty="0">
                <a:ln>
                  <a:noFill/>
                </a:ln>
                <a:solidFill>
                  <a:srgbClr val="063E89"/>
                </a:solidFill>
                <a:effectLst/>
                <a:uLnTx/>
                <a:uFillTx/>
                <a:latin typeface="Arial"/>
                <a:ea typeface="+mn-ea"/>
                <a:cs typeface="+mn-cs"/>
              </a:rPr>
              <a:t>, </a:t>
            </a:r>
            <a:r>
              <a:rPr kumimoji="0" lang="en-US" sz="1200" b="1" i="1" u="none" strike="noStrike" kern="1200" cap="none" spc="0" normalizeH="0" baseline="0" noProof="0" dirty="0">
                <a:ln>
                  <a:noFill/>
                </a:ln>
                <a:solidFill>
                  <a:srgbClr val="063E89"/>
                </a:solidFill>
                <a:effectLst/>
                <a:uLnTx/>
                <a:uFillTx/>
                <a:latin typeface="Arial"/>
                <a:ea typeface="+mn-ea"/>
                <a:cs typeface="+mn-cs"/>
              </a:rPr>
              <a:t>12</a:t>
            </a:r>
            <a:r>
              <a:rPr kumimoji="0" lang="en-US" sz="1200" b="1" i="0" u="none" strike="noStrike" kern="1200" cap="none" spc="0" normalizeH="0" baseline="0" noProof="0" dirty="0">
                <a:ln>
                  <a:noFill/>
                </a:ln>
                <a:solidFill>
                  <a:srgbClr val="063E89"/>
                </a:solidFill>
                <a:effectLst/>
                <a:uLnTx/>
                <a:uFillTx/>
                <a:latin typeface="Arial"/>
                <a:ea typeface="+mn-ea"/>
                <a:cs typeface="+mn-cs"/>
              </a:rPr>
              <a:t>(8), 1317–132</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BF277-95CA-021C-1027-D8E8BC5A7FE9}"/>
            </a:ext>
          </a:extLst>
        </p:cNvPr>
        <p:cNvGrpSpPr/>
        <p:nvPr/>
      </p:nvGrpSpPr>
      <p:grpSpPr>
        <a:xfrm>
          <a:off x="0" y="0"/>
          <a:ext cx="0" cy="0"/>
          <a:chOff x="0" y="0"/>
          <a:chExt cx="0" cy="0"/>
        </a:xfrm>
      </p:grpSpPr>
      <p:sp>
        <p:nvSpPr>
          <p:cNvPr id="41985" name="Title 1">
            <a:extLst>
              <a:ext uri="{FF2B5EF4-FFF2-40B4-BE49-F238E27FC236}">
                <a16:creationId xmlns:a16="http://schemas.microsoft.com/office/drawing/2014/main" id="{985B2077-C2AE-12E5-A9CD-E0C3362E126F}"/>
              </a:ext>
            </a:extLst>
          </p:cNvPr>
          <p:cNvSpPr>
            <a:spLocks noGrp="1" noChangeArrowheads="1"/>
          </p:cNvSpPr>
          <p:nvPr>
            <p:ph type="title"/>
          </p:nvPr>
        </p:nvSpPr>
        <p:spPr>
          <a:xfrm>
            <a:off x="527802" y="370499"/>
            <a:ext cx="7769225" cy="685800"/>
          </a:xfrm>
        </p:spPr>
        <p:txBody>
          <a:bodyPr/>
          <a:lstStyle/>
          <a:p>
            <a:r>
              <a:rPr lang="en-US" altLang="en-US" dirty="0"/>
              <a:t>Multiple Statistician Model</a:t>
            </a:r>
          </a:p>
        </p:txBody>
      </p:sp>
      <p:sp>
        <p:nvSpPr>
          <p:cNvPr id="41986" name="Content Placeholder 2">
            <a:extLst>
              <a:ext uri="{FF2B5EF4-FFF2-40B4-BE49-F238E27FC236}">
                <a16:creationId xmlns:a16="http://schemas.microsoft.com/office/drawing/2014/main" id="{A26A7A8F-7A07-7C93-839B-0234233FC749}"/>
              </a:ext>
            </a:extLst>
          </p:cNvPr>
          <p:cNvSpPr>
            <a:spLocks noGrp="1" noChangeArrowheads="1"/>
          </p:cNvSpPr>
          <p:nvPr>
            <p:ph idx="1"/>
          </p:nvPr>
        </p:nvSpPr>
        <p:spPr>
          <a:xfrm>
            <a:off x="111125" y="1575434"/>
            <a:ext cx="8915400" cy="3197796"/>
          </a:xfrm>
        </p:spPr>
        <p:txBody>
          <a:bodyPr/>
          <a:lstStyle/>
          <a:p>
            <a:r>
              <a:rPr lang="en-US" altLang="en-US" sz="2400" b="1" dirty="0">
                <a:solidFill>
                  <a:schemeClr val="tx1"/>
                </a:solidFill>
              </a:rPr>
              <a:t>Routinely include more than one statistician on DMCs for major trials.</a:t>
            </a:r>
          </a:p>
          <a:p>
            <a:r>
              <a:rPr lang="en-US" altLang="en-US" sz="2400" b="1" dirty="0">
                <a:solidFill>
                  <a:schemeClr val="tx1"/>
                </a:solidFill>
              </a:rPr>
              <a:t>Two statistical members, perhaps one experienced and one less so-  (we do that with clinicians all the time)</a:t>
            </a:r>
          </a:p>
          <a:p>
            <a:r>
              <a:rPr lang="en-US" altLang="en-US" sz="2400" b="1" dirty="0">
                <a:solidFill>
                  <a:schemeClr val="tx1"/>
                </a:solidFill>
              </a:rPr>
              <a:t>“Apprentice” or “Mentee” model </a:t>
            </a:r>
          </a:p>
          <a:p>
            <a:pPr lvl="1"/>
            <a:r>
              <a:rPr lang="en-US" altLang="en-US" sz="2400" b="1" dirty="0">
                <a:solidFill>
                  <a:schemeClr val="tx1"/>
                </a:solidFill>
              </a:rPr>
              <a:t>Allow “junior” members to participate</a:t>
            </a:r>
          </a:p>
          <a:p>
            <a:pPr lvl="1"/>
            <a:r>
              <a:rPr lang="en-US" altLang="en-US" sz="2400" b="1" dirty="0">
                <a:solidFill>
                  <a:schemeClr val="tx1"/>
                </a:solidFill>
              </a:rPr>
              <a:t>This allows then to build a “DMC Resume”</a:t>
            </a:r>
          </a:p>
          <a:p>
            <a:endParaRPr lang="en-US" altLang="en-US" sz="2400" b="1" dirty="0">
              <a:solidFill>
                <a:schemeClr val="tx1"/>
              </a:solidFill>
            </a:endParaRPr>
          </a:p>
          <a:p>
            <a:endParaRPr lang="en-US" altLang="en-US" sz="2400" b="1" dirty="0">
              <a:solidFill>
                <a:schemeClr val="tx1"/>
              </a:solidFill>
            </a:endParaRPr>
          </a:p>
        </p:txBody>
      </p:sp>
      <p:sp>
        <p:nvSpPr>
          <p:cNvPr id="41987" name="Slide Number Placeholder 3">
            <a:extLst>
              <a:ext uri="{FF2B5EF4-FFF2-40B4-BE49-F238E27FC236}">
                <a16:creationId xmlns:a16="http://schemas.microsoft.com/office/drawing/2014/main" id="{03C511FC-4E0D-C4BC-6AB8-4BF38D3212E8}"/>
              </a:ext>
            </a:extLst>
          </p:cNvPr>
          <p:cNvSpPr>
            <a:spLocks noGrp="1"/>
          </p:cNvSpPr>
          <p:nvPr>
            <p:ph type="sldNum" sz="quarter" idx="10"/>
          </p:nvPr>
        </p:nvSpPr>
        <p:spPr bwMode="auto">
          <a:xfrm>
            <a:off x="6477000" y="63246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5pPr>
            <a:lvl6pPr marL="2286000" algn="l" defTabSz="914400" rtl="0" eaLnBrk="1" latinLnBrk="0" hangingPunct="1">
              <a:defRPr sz="4400" b="1" kern="1200">
                <a:solidFill>
                  <a:srgbClr val="800000"/>
                </a:solidFill>
                <a:latin typeface="Arial" panose="020B0604020202020204" pitchFamily="34" charset="0"/>
                <a:ea typeface="+mn-ea"/>
                <a:cs typeface="+mn-cs"/>
              </a:defRPr>
            </a:lvl6pPr>
            <a:lvl7pPr marL="2743200" algn="l" defTabSz="914400" rtl="0" eaLnBrk="1" latinLnBrk="0" hangingPunct="1">
              <a:defRPr sz="4400" b="1" kern="1200">
                <a:solidFill>
                  <a:srgbClr val="800000"/>
                </a:solidFill>
                <a:latin typeface="Arial" panose="020B0604020202020204" pitchFamily="34" charset="0"/>
                <a:ea typeface="+mn-ea"/>
                <a:cs typeface="+mn-cs"/>
              </a:defRPr>
            </a:lvl7pPr>
            <a:lvl8pPr marL="3200400" algn="l" defTabSz="914400" rtl="0" eaLnBrk="1" latinLnBrk="0" hangingPunct="1">
              <a:defRPr sz="4400" b="1" kern="1200">
                <a:solidFill>
                  <a:srgbClr val="800000"/>
                </a:solidFill>
                <a:latin typeface="Arial" panose="020B0604020202020204" pitchFamily="34" charset="0"/>
                <a:ea typeface="+mn-ea"/>
                <a:cs typeface="+mn-cs"/>
              </a:defRPr>
            </a:lvl8pPr>
            <a:lvl9pPr marL="3657600" algn="l" defTabSz="914400" rtl="0" eaLnBrk="1" latinLnBrk="0" hangingPunct="1">
              <a:defRPr sz="4400" b="1" kern="1200">
                <a:solidFill>
                  <a:srgbClr val="800000"/>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rPr>
              <a:t> </a:t>
            </a:r>
            <a:fld id="{7828C836-C534-E347-8C23-8392A8F33354}" type="slidenum">
              <a:rPr kumimoji="0" lang="en-US" altLang="en-US" sz="1200" b="0" i="0" u="none" strike="noStrike" kern="1200" cap="none" spc="0" normalizeH="0" baseline="0" noProof="0" smtClean="0">
                <a:ln>
                  <a:noFill/>
                </a:ln>
                <a:solidFill>
                  <a:srgbClr val="063E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9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E40D-D478-5DC5-FF9B-81AFF126C2A0}"/>
            </a:ext>
          </a:extLst>
        </p:cNvPr>
        <p:cNvGrpSpPr/>
        <p:nvPr/>
      </p:nvGrpSpPr>
      <p:grpSpPr>
        <a:xfrm>
          <a:off x="0" y="0"/>
          <a:ext cx="0" cy="0"/>
          <a:chOff x="0" y="0"/>
          <a:chExt cx="0" cy="0"/>
        </a:xfrm>
      </p:grpSpPr>
      <p:sp>
        <p:nvSpPr>
          <p:cNvPr id="41985" name="Title 1">
            <a:extLst>
              <a:ext uri="{FF2B5EF4-FFF2-40B4-BE49-F238E27FC236}">
                <a16:creationId xmlns:a16="http://schemas.microsoft.com/office/drawing/2014/main" id="{39DA4056-9516-24A7-8C02-DB8A54BB36B1}"/>
              </a:ext>
            </a:extLst>
          </p:cNvPr>
          <p:cNvSpPr>
            <a:spLocks noGrp="1" noChangeArrowheads="1"/>
          </p:cNvSpPr>
          <p:nvPr>
            <p:ph type="title"/>
          </p:nvPr>
        </p:nvSpPr>
        <p:spPr>
          <a:xfrm>
            <a:off x="202950" y="264697"/>
            <a:ext cx="7769225" cy="685800"/>
          </a:xfrm>
        </p:spPr>
        <p:txBody>
          <a:bodyPr/>
          <a:lstStyle/>
          <a:p>
            <a:r>
              <a:rPr lang="en-US" altLang="en-US" dirty="0"/>
              <a:t>Concerns about “Apprentice” Model</a:t>
            </a:r>
          </a:p>
        </p:txBody>
      </p:sp>
      <p:sp>
        <p:nvSpPr>
          <p:cNvPr id="41986" name="Content Placeholder 2">
            <a:extLst>
              <a:ext uri="{FF2B5EF4-FFF2-40B4-BE49-F238E27FC236}">
                <a16:creationId xmlns:a16="http://schemas.microsoft.com/office/drawing/2014/main" id="{60BEABC2-DA41-6252-4608-B91E1C009503}"/>
              </a:ext>
            </a:extLst>
          </p:cNvPr>
          <p:cNvSpPr>
            <a:spLocks noGrp="1" noChangeArrowheads="1"/>
          </p:cNvSpPr>
          <p:nvPr>
            <p:ph idx="1"/>
          </p:nvPr>
        </p:nvSpPr>
        <p:spPr>
          <a:xfrm>
            <a:off x="114299" y="1214484"/>
            <a:ext cx="8945479" cy="4693019"/>
          </a:xfrm>
        </p:spPr>
        <p:txBody>
          <a:bodyPr/>
          <a:lstStyle/>
          <a:p>
            <a:r>
              <a:rPr lang="en-US" sz="2400" b="1" dirty="0">
                <a:solidFill>
                  <a:schemeClr val="tx1"/>
                </a:solidFill>
                <a:effectLst/>
                <a:latin typeface="Times"/>
              </a:rPr>
              <a:t>Potential increased cost for added mentees. </a:t>
            </a:r>
          </a:p>
          <a:p>
            <a:pPr lvl="1"/>
            <a:r>
              <a:rPr lang="en-US" sz="2400" b="1" dirty="0">
                <a:solidFill>
                  <a:schemeClr val="tx1"/>
                </a:solidFill>
                <a:latin typeface="Times"/>
              </a:rPr>
              <a:t>M</a:t>
            </a:r>
            <a:r>
              <a:rPr lang="en-US" sz="2400" b="1" dirty="0">
                <a:solidFill>
                  <a:schemeClr val="tx1"/>
                </a:solidFill>
                <a:effectLst/>
                <a:latin typeface="Times"/>
              </a:rPr>
              <a:t>entees appreciate the opportunity &amp; </a:t>
            </a:r>
            <a:r>
              <a:rPr lang="en-US" sz="2400" b="1" dirty="0">
                <a:solidFill>
                  <a:schemeClr val="tx1"/>
                </a:solidFill>
                <a:latin typeface="Times"/>
              </a:rPr>
              <a:t>can be</a:t>
            </a:r>
            <a:r>
              <a:rPr lang="en-US" sz="2400" b="1" dirty="0">
                <a:solidFill>
                  <a:schemeClr val="tx1"/>
                </a:solidFill>
                <a:effectLst/>
                <a:latin typeface="Times"/>
              </a:rPr>
              <a:t> volunteers </a:t>
            </a:r>
          </a:p>
          <a:p>
            <a:r>
              <a:rPr lang="en-US" sz="2400" b="1" dirty="0">
                <a:solidFill>
                  <a:schemeClr val="tx1"/>
                </a:solidFill>
                <a:effectLst/>
                <a:latin typeface="Times"/>
              </a:rPr>
              <a:t>Increased risk of inadvertent leak of confidential information by  has also been raised. </a:t>
            </a:r>
          </a:p>
          <a:p>
            <a:pPr lvl="1"/>
            <a:r>
              <a:rPr lang="en-US" sz="2400" b="1" dirty="0">
                <a:solidFill>
                  <a:schemeClr val="tx1"/>
                </a:solidFill>
                <a:latin typeface="Times"/>
              </a:rPr>
              <a:t>A</a:t>
            </a:r>
            <a:r>
              <a:rPr lang="en-US" sz="2400" b="1" dirty="0">
                <a:solidFill>
                  <a:schemeClr val="tx1"/>
                </a:solidFill>
                <a:effectLst/>
                <a:latin typeface="Times"/>
              </a:rPr>
              <a:t>ll mentees would sign the </a:t>
            </a:r>
            <a:r>
              <a:rPr lang="en-US" sz="2400" b="1" dirty="0">
                <a:solidFill>
                  <a:schemeClr val="tx1"/>
                </a:solidFill>
                <a:latin typeface="Times"/>
              </a:rPr>
              <a:t>same</a:t>
            </a:r>
            <a:r>
              <a:rPr lang="en-US" sz="2400" b="1" dirty="0">
                <a:solidFill>
                  <a:schemeClr val="tx1"/>
                </a:solidFill>
                <a:effectLst/>
                <a:latin typeface="Times"/>
              </a:rPr>
              <a:t> CDA.</a:t>
            </a:r>
          </a:p>
          <a:p>
            <a:r>
              <a:rPr lang="en-US" sz="2400" b="1" dirty="0">
                <a:solidFill>
                  <a:schemeClr val="tx1"/>
                </a:solidFill>
                <a:latin typeface="Times"/>
              </a:rPr>
              <a:t>S</a:t>
            </a:r>
            <a:r>
              <a:rPr lang="en-US" sz="2400" b="1" dirty="0">
                <a:solidFill>
                  <a:schemeClr val="tx1"/>
                </a:solidFill>
                <a:effectLst/>
                <a:latin typeface="Times"/>
              </a:rPr>
              <a:t>ome </a:t>
            </a:r>
            <a:r>
              <a:rPr lang="en-US" sz="2400" b="1" dirty="0">
                <a:solidFill>
                  <a:schemeClr val="tx1"/>
                </a:solidFill>
                <a:latin typeface="Times"/>
              </a:rPr>
              <a:t>question </a:t>
            </a:r>
            <a:r>
              <a:rPr lang="en-US" sz="2400" b="1" dirty="0">
                <a:solidFill>
                  <a:schemeClr val="tx1"/>
                </a:solidFill>
                <a:effectLst/>
                <a:latin typeface="Times"/>
              </a:rPr>
              <a:t>whether mentees should be “full members”</a:t>
            </a:r>
          </a:p>
          <a:p>
            <a:pPr lvl="1"/>
            <a:r>
              <a:rPr lang="en-US" sz="2400" b="1" dirty="0">
                <a:solidFill>
                  <a:schemeClr val="tx1"/>
                </a:solidFill>
                <a:latin typeface="Times"/>
              </a:rPr>
              <a:t>Their insights are welcomed.</a:t>
            </a:r>
            <a:endParaRPr lang="en-US" sz="2400" b="1" dirty="0">
              <a:solidFill>
                <a:schemeClr val="tx1"/>
              </a:solidFill>
              <a:effectLst/>
              <a:latin typeface="Times"/>
            </a:endParaRPr>
          </a:p>
          <a:p>
            <a:pPr lvl="1"/>
            <a:r>
              <a:rPr lang="en-US" sz="2400" b="1" dirty="0">
                <a:solidFill>
                  <a:schemeClr val="tx1"/>
                </a:solidFill>
                <a:latin typeface="Times"/>
              </a:rPr>
              <a:t>Experienced chairs welcome all views in the room.</a:t>
            </a:r>
          </a:p>
          <a:p>
            <a:pPr lvl="1"/>
            <a:r>
              <a:rPr lang="en-US" sz="2400" b="1" dirty="0">
                <a:solidFill>
                  <a:schemeClr val="tx1"/>
                </a:solidFill>
                <a:effectLst/>
                <a:latin typeface="Times"/>
              </a:rPr>
              <a:t>DMC Recommendations are by consensus. </a:t>
            </a:r>
          </a:p>
          <a:p>
            <a:endParaRPr lang="en-US" altLang="en-US" sz="2400" b="1" dirty="0">
              <a:solidFill>
                <a:schemeClr val="tx1"/>
              </a:solidFill>
            </a:endParaRPr>
          </a:p>
          <a:p>
            <a:endParaRPr lang="en-US" altLang="en-US" sz="2400" b="1" dirty="0">
              <a:solidFill>
                <a:schemeClr val="tx1"/>
              </a:solidFill>
            </a:endParaRPr>
          </a:p>
        </p:txBody>
      </p:sp>
      <p:sp>
        <p:nvSpPr>
          <p:cNvPr id="41987" name="Slide Number Placeholder 3">
            <a:extLst>
              <a:ext uri="{FF2B5EF4-FFF2-40B4-BE49-F238E27FC236}">
                <a16:creationId xmlns:a16="http://schemas.microsoft.com/office/drawing/2014/main" id="{EB338ED7-04A3-0BEE-0F45-0432D744025A}"/>
              </a:ext>
            </a:extLst>
          </p:cNvPr>
          <p:cNvSpPr>
            <a:spLocks noGrp="1"/>
          </p:cNvSpPr>
          <p:nvPr>
            <p:ph type="sldNum" sz="quarter" idx="10"/>
          </p:nvPr>
        </p:nvSpPr>
        <p:spPr bwMode="auto">
          <a:xfrm>
            <a:off x="6477000" y="63246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rgbClr val="800000"/>
                </a:solidFill>
                <a:latin typeface="Arial" panose="020B0604020202020204" pitchFamily="34" charset="0"/>
                <a:ea typeface="+mn-ea"/>
                <a:cs typeface="+mn-cs"/>
              </a:defRPr>
            </a:lvl5pPr>
            <a:lvl6pPr marL="2286000" algn="l" defTabSz="914400" rtl="0" eaLnBrk="1" latinLnBrk="0" hangingPunct="1">
              <a:defRPr sz="4400" b="1" kern="1200">
                <a:solidFill>
                  <a:srgbClr val="800000"/>
                </a:solidFill>
                <a:latin typeface="Arial" panose="020B0604020202020204" pitchFamily="34" charset="0"/>
                <a:ea typeface="+mn-ea"/>
                <a:cs typeface="+mn-cs"/>
              </a:defRPr>
            </a:lvl6pPr>
            <a:lvl7pPr marL="2743200" algn="l" defTabSz="914400" rtl="0" eaLnBrk="1" latinLnBrk="0" hangingPunct="1">
              <a:defRPr sz="4400" b="1" kern="1200">
                <a:solidFill>
                  <a:srgbClr val="800000"/>
                </a:solidFill>
                <a:latin typeface="Arial" panose="020B0604020202020204" pitchFamily="34" charset="0"/>
                <a:ea typeface="+mn-ea"/>
                <a:cs typeface="+mn-cs"/>
              </a:defRPr>
            </a:lvl7pPr>
            <a:lvl8pPr marL="3200400" algn="l" defTabSz="914400" rtl="0" eaLnBrk="1" latinLnBrk="0" hangingPunct="1">
              <a:defRPr sz="4400" b="1" kern="1200">
                <a:solidFill>
                  <a:srgbClr val="800000"/>
                </a:solidFill>
                <a:latin typeface="Arial" panose="020B0604020202020204" pitchFamily="34" charset="0"/>
                <a:ea typeface="+mn-ea"/>
                <a:cs typeface="+mn-cs"/>
              </a:defRPr>
            </a:lvl8pPr>
            <a:lvl9pPr marL="3657600" algn="l" defTabSz="914400" rtl="0" eaLnBrk="1" latinLnBrk="0" hangingPunct="1">
              <a:defRPr sz="4400" b="1" kern="1200">
                <a:solidFill>
                  <a:srgbClr val="800000"/>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rPr>
              <a:t> </a:t>
            </a:r>
            <a:fld id="{7828C836-C534-E347-8C23-8392A8F33354}" type="slidenum">
              <a:rPr kumimoji="0" lang="en-US" altLang="en-US" sz="1200" b="0" i="0" u="none" strike="noStrike" kern="1200" cap="none" spc="0" normalizeH="0" baseline="0" noProof="0" smtClean="0">
                <a:ln>
                  <a:noFill/>
                </a:ln>
                <a:solidFill>
                  <a:srgbClr val="063E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63E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68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AB8E-D4B5-F071-B262-8D5D3512B43A}"/>
              </a:ext>
            </a:extLst>
          </p:cNvPr>
          <p:cNvSpPr>
            <a:spLocks noGrp="1"/>
          </p:cNvSpPr>
          <p:nvPr>
            <p:ph type="title"/>
          </p:nvPr>
        </p:nvSpPr>
        <p:spPr>
          <a:xfrm>
            <a:off x="457200" y="148390"/>
            <a:ext cx="8229600" cy="762001"/>
          </a:xfrm>
        </p:spPr>
        <p:txBody>
          <a:bodyPr/>
          <a:lstStyle/>
          <a:p>
            <a:r>
              <a:rPr lang="en-US" dirty="0">
                <a:effectLst/>
                <a:latin typeface="Times"/>
              </a:rPr>
              <a:t>Where would apprentices/mentees come from?</a:t>
            </a:r>
          </a:p>
        </p:txBody>
      </p:sp>
      <p:sp>
        <p:nvSpPr>
          <p:cNvPr id="3" name="Content Placeholder 2">
            <a:extLst>
              <a:ext uri="{FF2B5EF4-FFF2-40B4-BE49-F238E27FC236}">
                <a16:creationId xmlns:a16="http://schemas.microsoft.com/office/drawing/2014/main" id="{06D04A90-6B73-FAEE-F4EA-F25F8AB54669}"/>
              </a:ext>
            </a:extLst>
          </p:cNvPr>
          <p:cNvSpPr>
            <a:spLocks noGrp="1"/>
          </p:cNvSpPr>
          <p:nvPr>
            <p:ph idx="1"/>
          </p:nvPr>
        </p:nvSpPr>
        <p:spPr>
          <a:xfrm>
            <a:off x="304800" y="1371600"/>
            <a:ext cx="8696696" cy="3352800"/>
          </a:xfrm>
        </p:spPr>
        <p:txBody>
          <a:bodyPr/>
          <a:lstStyle/>
          <a:p>
            <a:r>
              <a:rPr lang="en-US" sz="2400" b="1" dirty="0">
                <a:solidFill>
                  <a:schemeClr val="tx1"/>
                </a:solidFill>
                <a:effectLst/>
                <a:latin typeface="Times"/>
              </a:rPr>
              <a:t>Many physicians and data scientists have experience in clinical trials in various capacities</a:t>
            </a:r>
          </a:p>
          <a:p>
            <a:pPr lvl="1"/>
            <a:r>
              <a:rPr lang="en-US" sz="2400" b="1" dirty="0">
                <a:solidFill>
                  <a:schemeClr val="tx1"/>
                </a:solidFill>
                <a:effectLst/>
                <a:latin typeface="Times"/>
              </a:rPr>
              <a:t>Some or them are likely to be interested in the DMC process. </a:t>
            </a:r>
          </a:p>
          <a:p>
            <a:r>
              <a:rPr lang="en-US" sz="2400" b="1" dirty="0">
                <a:solidFill>
                  <a:schemeClr val="tx1"/>
                </a:solidFill>
                <a:latin typeface="Times"/>
              </a:rPr>
              <a:t>M</a:t>
            </a:r>
            <a:r>
              <a:rPr lang="en-US" sz="2400" b="1" dirty="0">
                <a:solidFill>
                  <a:schemeClr val="tx1"/>
                </a:solidFill>
                <a:effectLst/>
                <a:latin typeface="Times"/>
              </a:rPr>
              <a:t>any junior statistics and clinical faculty are interested in DMC experience and would be willing to participate. </a:t>
            </a:r>
          </a:p>
          <a:p>
            <a:r>
              <a:rPr lang="en-US" sz="2400" b="1" dirty="0">
                <a:solidFill>
                  <a:schemeClr val="tx1"/>
                </a:solidFill>
                <a:effectLst/>
                <a:latin typeface="Times"/>
              </a:rPr>
              <a:t>DMC academic independent statistical reporting groups supporting DMCs are often headed by faculty or staff who would be perfect candidates as they have already been “in the room”.</a:t>
            </a:r>
          </a:p>
        </p:txBody>
      </p:sp>
    </p:spTree>
    <p:extLst>
      <p:ext uri="{BB962C8B-B14F-4D97-AF65-F5344CB8AC3E}">
        <p14:creationId xmlns:p14="http://schemas.microsoft.com/office/powerpoint/2010/main" val="4089759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ctrTitle" idx="4294967295"/>
          </p:nvPr>
        </p:nvSpPr>
        <p:spPr>
          <a:xfrm>
            <a:off x="538163" y="469900"/>
            <a:ext cx="8605837" cy="1892300"/>
          </a:xfrm>
        </p:spPr>
        <p:txBody>
          <a:bodyPr/>
          <a:lstStyle/>
          <a:p>
            <a:pPr algn="ctr"/>
            <a:r>
              <a:rPr lang="en-US" dirty="0"/>
              <a:t>DMCs/DSMBs: ONGOING CHALLENGES, POTENTIAL SOLUTIONS</a:t>
            </a:r>
          </a:p>
        </p:txBody>
      </p:sp>
      <p:sp>
        <p:nvSpPr>
          <p:cNvPr id="221187" name="Rectangle 3"/>
          <p:cNvSpPr>
            <a:spLocks noGrp="1" noChangeArrowheads="1"/>
          </p:cNvSpPr>
          <p:nvPr>
            <p:ph type="subTitle" idx="4294967295"/>
          </p:nvPr>
        </p:nvSpPr>
        <p:spPr>
          <a:xfrm>
            <a:off x="711200" y="2895600"/>
            <a:ext cx="7721600" cy="2505527"/>
          </a:xfrm>
        </p:spPr>
        <p:txBody>
          <a:bodyPr/>
          <a:lstStyle/>
          <a:p>
            <a:pPr marL="0" indent="0" algn="ctr">
              <a:buFont typeface="Wingdings" charset="2"/>
              <a:buNone/>
            </a:pPr>
            <a:endParaRPr lang="en-US" b="1" dirty="0"/>
          </a:p>
          <a:p>
            <a:pPr marL="0" indent="0" algn="ctr">
              <a:buFont typeface="Wingdings" charset="2"/>
              <a:buNone/>
            </a:pPr>
            <a:r>
              <a:rPr lang="en-US" sz="3600" b="1" dirty="0"/>
              <a:t>Founders Lecture</a:t>
            </a:r>
          </a:p>
          <a:p>
            <a:pPr marL="0" indent="0" algn="ctr">
              <a:buFont typeface="Wingdings" charset="2"/>
              <a:buNone/>
            </a:pPr>
            <a:r>
              <a:rPr lang="en-US" sz="3600" dirty="0"/>
              <a:t>Society for Clinical Trials</a:t>
            </a:r>
          </a:p>
          <a:p>
            <a:pPr marL="0" indent="0" algn="ctr">
              <a:buFont typeface="Wingdings" charset="2"/>
              <a:buNone/>
            </a:pPr>
            <a:r>
              <a:rPr lang="en-US" sz="3600" dirty="0"/>
              <a:t>May 19,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Plea and Call to Action</a:t>
            </a:r>
            <a:endParaRPr lang="en-US" dirty="0"/>
          </a:p>
        </p:txBody>
      </p:sp>
      <p:sp>
        <p:nvSpPr>
          <p:cNvPr id="3" name="Content Placeholder 2"/>
          <p:cNvSpPr>
            <a:spLocks noGrp="1"/>
          </p:cNvSpPr>
          <p:nvPr>
            <p:ph idx="1"/>
          </p:nvPr>
        </p:nvSpPr>
        <p:spPr>
          <a:xfrm>
            <a:off x="152400" y="1518011"/>
            <a:ext cx="8839200" cy="4602163"/>
          </a:xfrm>
        </p:spPr>
        <p:txBody>
          <a:bodyPr/>
          <a:lstStyle/>
          <a:p>
            <a:r>
              <a:rPr lang="en-US" sz="2400" b="1" dirty="0">
                <a:solidFill>
                  <a:schemeClr val="tx1"/>
                </a:solidFill>
                <a:effectLst/>
                <a:latin typeface="+mj-lt"/>
              </a:rPr>
              <a:t>Sponsors and investigators need </a:t>
            </a:r>
            <a:r>
              <a:rPr lang="en-US" sz="2400" b="1" dirty="0">
                <a:solidFill>
                  <a:schemeClr val="tx1"/>
                </a:solidFill>
                <a:latin typeface="+mj-lt"/>
              </a:rPr>
              <a:t>to </a:t>
            </a:r>
            <a:r>
              <a:rPr lang="en-US" sz="2400" b="1" dirty="0">
                <a:solidFill>
                  <a:schemeClr val="tx1"/>
                </a:solidFill>
                <a:effectLst/>
                <a:latin typeface="+mj-lt"/>
              </a:rPr>
              <a:t>support </a:t>
            </a:r>
            <a:r>
              <a:rPr lang="en-US" sz="2400" b="1">
                <a:solidFill>
                  <a:schemeClr val="tx1"/>
                </a:solidFill>
                <a:effectLst/>
                <a:latin typeface="+mj-lt"/>
              </a:rPr>
              <a:t>DMC mentorship to train </a:t>
            </a:r>
            <a:r>
              <a:rPr lang="en-US" sz="2400" b="1" dirty="0">
                <a:solidFill>
                  <a:schemeClr val="tx1"/>
                </a:solidFill>
                <a:effectLst/>
                <a:latin typeface="+mj-lt"/>
              </a:rPr>
              <a:t>next generation of DMC members.</a:t>
            </a:r>
          </a:p>
          <a:p>
            <a:r>
              <a:rPr lang="en-US" sz="2400" b="1" dirty="0">
                <a:solidFill>
                  <a:schemeClr val="tx1"/>
                </a:solidFill>
                <a:effectLst/>
                <a:latin typeface="+mj-lt"/>
              </a:rPr>
              <a:t>We hope </a:t>
            </a:r>
            <a:r>
              <a:rPr lang="en-US" sz="2400" b="1" dirty="0">
                <a:solidFill>
                  <a:schemeClr val="tx1"/>
                </a:solidFill>
                <a:latin typeface="+mj-lt"/>
              </a:rPr>
              <a:t>these </a:t>
            </a:r>
            <a:r>
              <a:rPr lang="en-US" sz="2400" b="1" dirty="0">
                <a:solidFill>
                  <a:schemeClr val="tx1"/>
                </a:solidFill>
                <a:effectLst/>
                <a:latin typeface="+mj-lt"/>
              </a:rPr>
              <a:t>recommendations will dramatically increase the pool of trained DMC members in coming years. </a:t>
            </a:r>
          </a:p>
          <a:p>
            <a:r>
              <a:rPr lang="en-US" sz="2400" b="1" dirty="0">
                <a:solidFill>
                  <a:schemeClr val="tx1"/>
                </a:solidFill>
                <a:effectLst/>
                <a:latin typeface="+mj-lt"/>
              </a:rPr>
              <a:t>The engagement of all key stakeholders will be needed to activate this important change.</a:t>
            </a:r>
          </a:p>
          <a:p>
            <a:endParaRPr lang="en-US" sz="2400" b="1" dirty="0">
              <a:solidFill>
                <a:schemeClr val="tx1"/>
              </a:solidFill>
              <a:effectLst/>
              <a:latin typeface="+mj-lt"/>
            </a:endParaRPr>
          </a:p>
          <a:p>
            <a:endParaRPr lang="en-US" sz="2400" b="1" dirty="0">
              <a:solidFill>
                <a:schemeClr val="tx1"/>
              </a:solidFill>
              <a:effectLst/>
              <a:latin typeface="+mj-lt"/>
            </a:endParaRPr>
          </a:p>
          <a:p>
            <a:endParaRPr lang="en-US" sz="2400" b="1" dirty="0">
              <a:solidFill>
                <a:schemeClr val="tx1"/>
              </a:solidFill>
              <a:latin typeface="+mj-lt"/>
            </a:endParaRPr>
          </a:p>
          <a:p>
            <a:endParaRPr lang="en-US" sz="2400" b="1" dirty="0">
              <a:solidFill>
                <a:schemeClr val="tx1"/>
              </a:solidFill>
              <a:latin typeface="+mj-lt"/>
            </a:endParaRPr>
          </a:p>
          <a:p>
            <a:endParaRPr lang="en-US" sz="2400" b="1" dirty="0">
              <a:solidFill>
                <a:schemeClr val="tx1"/>
              </a:solidFill>
              <a:latin typeface="+mj-lt"/>
            </a:endParaRPr>
          </a:p>
          <a:p>
            <a:endParaRPr lang="en-US" sz="2400" b="1" dirty="0">
              <a:solidFill>
                <a:schemeClr val="tx1"/>
              </a:solidFill>
              <a:latin typeface="+mj-lt"/>
            </a:endParaRPr>
          </a:p>
          <a:p>
            <a:endParaRPr lang="en-US" sz="2400" b="1" dirty="0">
              <a:solidFill>
                <a:schemeClr val="tx1"/>
              </a:solidFill>
              <a:latin typeface="+mj-lt"/>
            </a:endParaRPr>
          </a:p>
        </p:txBody>
      </p:sp>
    </p:spTree>
    <p:extLst>
      <p:ext uri="{BB962C8B-B14F-4D97-AF65-F5344CB8AC3E}">
        <p14:creationId xmlns:p14="http://schemas.microsoft.com/office/powerpoint/2010/main" val="251060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1AF8-C673-5937-653C-2F0B3DDDBFF0}"/>
              </a:ext>
            </a:extLst>
          </p:cNvPr>
          <p:cNvSpPr>
            <a:spLocks noGrp="1"/>
          </p:cNvSpPr>
          <p:nvPr>
            <p:ph type="ctrTitle"/>
          </p:nvPr>
        </p:nvSpPr>
        <p:spPr/>
        <p:txBody>
          <a:bodyPr/>
          <a:lstStyle/>
          <a:p>
            <a:r>
              <a:rPr lang="en-US" dirty="0"/>
              <a:t>The Closed Report to the DMC</a:t>
            </a:r>
          </a:p>
        </p:txBody>
      </p:sp>
      <p:sp>
        <p:nvSpPr>
          <p:cNvPr id="3" name="Subtitle 2">
            <a:extLst>
              <a:ext uri="{FF2B5EF4-FFF2-40B4-BE49-F238E27FC236}">
                <a16:creationId xmlns:a16="http://schemas.microsoft.com/office/drawing/2014/main" id="{B66904EC-997A-125A-1116-7EF061636DDA}"/>
              </a:ext>
            </a:extLst>
          </p:cNvPr>
          <p:cNvSpPr>
            <a:spLocks noGrp="1"/>
          </p:cNvSpPr>
          <p:nvPr>
            <p:ph type="subTitle" idx="1"/>
          </p:nvPr>
        </p:nvSpPr>
        <p:spPr/>
        <p:txBody>
          <a:bodyPr>
            <a:normAutofit lnSpcReduction="10000"/>
          </a:bodyPr>
          <a:lstStyle/>
          <a:p>
            <a:r>
              <a:rPr lang="en-US" dirty="0"/>
              <a:t>Janet Wittes, PhD</a:t>
            </a:r>
          </a:p>
          <a:p>
            <a:r>
              <a:rPr lang="en-US" dirty="0"/>
              <a:t>Florida Atlantic University</a:t>
            </a:r>
          </a:p>
          <a:p>
            <a:endParaRPr lang="en-US" dirty="0"/>
          </a:p>
          <a:p>
            <a:r>
              <a:rPr lang="en-US" dirty="0"/>
              <a:t>SCT Founder’s Panel</a:t>
            </a:r>
          </a:p>
          <a:p>
            <a:r>
              <a:rPr lang="en-US" dirty="0"/>
              <a:t>May 20, 2025</a:t>
            </a:r>
          </a:p>
          <a:p>
            <a:endParaRPr lang="en-US" dirty="0"/>
          </a:p>
        </p:txBody>
      </p:sp>
      <p:sp>
        <p:nvSpPr>
          <p:cNvPr id="4" name="Slide Number Placeholder 3">
            <a:extLst>
              <a:ext uri="{FF2B5EF4-FFF2-40B4-BE49-F238E27FC236}">
                <a16:creationId xmlns:a16="http://schemas.microsoft.com/office/drawing/2014/main" id="{C5BC2A5F-7F01-91D2-52EB-E54BAA53C08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2051891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D163-45EF-AED0-6240-1E1BDE096FA3}"/>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5A9249F-B810-B8E4-388B-B468CC25F5FC}"/>
              </a:ext>
            </a:extLst>
          </p:cNvPr>
          <p:cNvSpPr>
            <a:spLocks noGrp="1"/>
          </p:cNvSpPr>
          <p:nvPr>
            <p:ph idx="1"/>
          </p:nvPr>
        </p:nvSpPr>
        <p:spPr/>
        <p:txBody>
          <a:bodyPr/>
          <a:lstStyle/>
          <a:p>
            <a:r>
              <a:rPr lang="en-US" dirty="0"/>
              <a:t>I currently sit on DMCs for NIH, the WHO, and industry</a:t>
            </a:r>
          </a:p>
          <a:p>
            <a:r>
              <a:rPr lang="en-US" dirty="0"/>
              <a:t>I consult for many pharma companies</a:t>
            </a:r>
          </a:p>
        </p:txBody>
      </p:sp>
      <p:sp>
        <p:nvSpPr>
          <p:cNvPr id="4" name="Slide Number Placeholder 3">
            <a:extLst>
              <a:ext uri="{FF2B5EF4-FFF2-40B4-BE49-F238E27FC236}">
                <a16:creationId xmlns:a16="http://schemas.microsoft.com/office/drawing/2014/main" id="{473AF637-F770-8C4D-D5E6-5E4C9C2483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82183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closed report to the DMC</a:t>
            </a:r>
          </a:p>
        </p:txBody>
      </p:sp>
      <p:sp>
        <p:nvSpPr>
          <p:cNvPr id="3" name="Content Placeholder 2"/>
          <p:cNvSpPr>
            <a:spLocks noGrp="1"/>
          </p:cNvSpPr>
          <p:nvPr>
            <p:ph idx="1"/>
          </p:nvPr>
        </p:nvSpPr>
        <p:spPr/>
        <p:txBody>
          <a:bodyPr/>
          <a:lstStyle/>
          <a:p>
            <a:r>
              <a:rPr lang="en-US" dirty="0"/>
              <a:t>Most important source of information for the DMC</a:t>
            </a:r>
          </a:p>
          <a:p>
            <a:pPr lvl="1"/>
            <a:r>
              <a:rPr lang="en-US" dirty="0"/>
              <a:t>In understanding the </a:t>
            </a:r>
            <a:r>
              <a:rPr lang="en-US" b="1" dirty="0"/>
              <a:t>progress</a:t>
            </a:r>
            <a:r>
              <a:rPr lang="en-US" dirty="0"/>
              <a:t> of the trial</a:t>
            </a:r>
          </a:p>
          <a:p>
            <a:pPr lvl="1"/>
            <a:r>
              <a:rPr lang="en-US" dirty="0"/>
              <a:t>In providing data for making its </a:t>
            </a:r>
            <a:r>
              <a:rPr lang="en-US" b="1" dirty="0"/>
              <a:t>recommendation</a:t>
            </a:r>
          </a:p>
          <a:p>
            <a:r>
              <a:rPr lang="en-US" altLang="en-US" dirty="0"/>
              <a:t>Short enough so people will read it; long enough to be complete</a:t>
            </a:r>
          </a:p>
          <a:p>
            <a:pPr lvl="1"/>
            <a:r>
              <a:rPr lang="en-US" altLang="en-US" dirty="0"/>
              <a:t>One document; pages numbered</a:t>
            </a:r>
          </a:p>
          <a:p>
            <a:pPr lvl="1"/>
            <a:r>
              <a:rPr lang="en-US" altLang="en-US" dirty="0"/>
              <a:t>Can be one main document plus appendices</a:t>
            </a:r>
          </a:p>
          <a:p>
            <a:r>
              <a:rPr lang="en-US" altLang="en-US" dirty="0"/>
              <a:t>Too often, too long and poorly prepared</a:t>
            </a:r>
          </a:p>
          <a:p>
            <a:pPr lvl="1"/>
            <a:endParaRPr lang="en-US" b="1"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01053-F984-477E-9112-C78A591F6DDD}"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3984459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8057-6CAF-CA5E-3C9D-4F31612629CF}"/>
              </a:ext>
            </a:extLst>
          </p:cNvPr>
          <p:cNvSpPr>
            <a:spLocks noGrp="1"/>
          </p:cNvSpPr>
          <p:nvPr>
            <p:ph type="title"/>
          </p:nvPr>
        </p:nvSpPr>
        <p:spPr/>
        <p:txBody>
          <a:bodyPr/>
          <a:lstStyle/>
          <a:p>
            <a:r>
              <a:rPr lang="en-US" dirty="0"/>
              <a:t>What it should contain</a:t>
            </a:r>
          </a:p>
        </p:txBody>
      </p:sp>
      <p:sp>
        <p:nvSpPr>
          <p:cNvPr id="3" name="Content Placeholder 2">
            <a:extLst>
              <a:ext uri="{FF2B5EF4-FFF2-40B4-BE49-F238E27FC236}">
                <a16:creationId xmlns:a16="http://schemas.microsoft.com/office/drawing/2014/main" id="{051E5756-19AA-4F98-E295-7F4C0485D7E8}"/>
              </a:ext>
            </a:extLst>
          </p:cNvPr>
          <p:cNvSpPr>
            <a:spLocks noGrp="1"/>
          </p:cNvSpPr>
          <p:nvPr>
            <p:ph idx="1"/>
          </p:nvPr>
        </p:nvSpPr>
        <p:spPr/>
        <p:txBody>
          <a:bodyPr/>
          <a:lstStyle/>
          <a:p>
            <a:r>
              <a:rPr lang="en-US" altLang="en-US" dirty="0"/>
              <a:t>Table of contents</a:t>
            </a:r>
          </a:p>
          <a:p>
            <a:r>
              <a:rPr lang="en-US" altLang="en-US" dirty="0"/>
              <a:t>Exec summary</a:t>
            </a:r>
          </a:p>
          <a:p>
            <a:r>
              <a:rPr lang="en-US" altLang="en-US" dirty="0"/>
              <a:t>Synopsis of the study from the protocol</a:t>
            </a:r>
          </a:p>
          <a:p>
            <a:r>
              <a:rPr lang="en-US" altLang="en-US" dirty="0"/>
              <a:t>Copy of the Charter</a:t>
            </a:r>
          </a:p>
          <a:p>
            <a:r>
              <a:rPr lang="en-US" altLang="en-US" dirty="0"/>
              <a:t>Previous minutes</a:t>
            </a:r>
          </a:p>
          <a:p>
            <a:r>
              <a:rPr lang="en-US" altLang="en-US" dirty="0"/>
              <a:t>Clear summaries of the data –</a:t>
            </a:r>
            <a:r>
              <a:rPr lang="en-US" altLang="en-US" dirty="0">
                <a:solidFill>
                  <a:srgbClr val="FF0000"/>
                </a:solidFill>
              </a:rPr>
              <a:t>safety and efficacy</a:t>
            </a:r>
          </a:p>
          <a:p>
            <a:r>
              <a:rPr lang="en-US" altLang="en-US" dirty="0"/>
              <a:t>Text required</a:t>
            </a:r>
          </a:p>
          <a:p>
            <a:pPr lvl="1"/>
            <a:r>
              <a:rPr lang="en-US" altLang="en-US" dirty="0"/>
              <a:t>Just the facts, ma’am; no opinions</a:t>
            </a:r>
          </a:p>
          <a:p>
            <a:endParaRPr lang="en-US" dirty="0"/>
          </a:p>
        </p:txBody>
      </p:sp>
      <p:sp>
        <p:nvSpPr>
          <p:cNvPr id="4" name="Slide Number Placeholder 3">
            <a:extLst>
              <a:ext uri="{FF2B5EF4-FFF2-40B4-BE49-F238E27FC236}">
                <a16:creationId xmlns:a16="http://schemas.microsoft.com/office/drawing/2014/main" id="{F9D5D362-4814-3FA3-563A-C1D9EB625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186349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DMC report</a:t>
            </a:r>
          </a:p>
        </p:txBody>
      </p:sp>
      <p:sp>
        <p:nvSpPr>
          <p:cNvPr id="3" name="Content Placeholder 2"/>
          <p:cNvSpPr>
            <a:spLocks noGrp="1"/>
          </p:cNvSpPr>
          <p:nvPr>
            <p:ph idx="1"/>
          </p:nvPr>
        </p:nvSpPr>
        <p:spPr/>
        <p:txBody>
          <a:bodyPr/>
          <a:lstStyle/>
          <a:p>
            <a:r>
              <a:rPr lang="en-US" dirty="0"/>
              <a:t>Comprehensive but comprehensible</a:t>
            </a:r>
          </a:p>
          <a:p>
            <a:r>
              <a:rPr lang="en-US" dirty="0"/>
              <a:t>Must facilitate efficient review </a:t>
            </a:r>
          </a:p>
          <a:p>
            <a:pPr lvl="1"/>
            <a:r>
              <a:rPr lang="en-US" dirty="0"/>
              <a:t>Report structure must be clear</a:t>
            </a:r>
          </a:p>
          <a:p>
            <a:pPr lvl="1"/>
            <a:r>
              <a:rPr lang="en-US" dirty="0"/>
              <a:t>Analyses must be interpretable</a:t>
            </a:r>
          </a:p>
          <a:p>
            <a:r>
              <a:rPr lang="en-US" dirty="0"/>
              <a:t>Reports must be responsive to reasonable DMC requests</a:t>
            </a:r>
          </a:p>
          <a:p>
            <a:pPr lvl="1"/>
            <a:r>
              <a:rPr lang="en-US" dirty="0"/>
              <a:t>Requests must relate to recommendations DMC may make</a:t>
            </a:r>
          </a:p>
          <a:p>
            <a:r>
              <a:rPr lang="en-US" dirty="0"/>
              <a:t>Use of interim vs. final, locked datasets</a:t>
            </a:r>
          </a:p>
          <a:p>
            <a:r>
              <a:rPr lang="en-US" dirty="0"/>
              <a:t>DMC reports must be flexible</a:t>
            </a:r>
          </a:p>
          <a:p>
            <a:pPr lvl="1"/>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53099-06E0-4E55-8A30-F4DAA246B1DA}"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1114089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DMC needs to know about the data</a:t>
            </a:r>
          </a:p>
        </p:txBody>
      </p:sp>
      <p:sp>
        <p:nvSpPr>
          <p:cNvPr id="3" name="Content Placeholder 2"/>
          <p:cNvSpPr>
            <a:spLocks noGrp="1"/>
          </p:cNvSpPr>
          <p:nvPr>
            <p:ph idx="1"/>
          </p:nvPr>
        </p:nvSpPr>
        <p:spPr/>
        <p:txBody>
          <a:bodyPr/>
          <a:lstStyle/>
          <a:p>
            <a:r>
              <a:rPr lang="en-US" dirty="0"/>
              <a:t>Are the data </a:t>
            </a:r>
          </a:p>
          <a:p>
            <a:pPr lvl="1"/>
            <a:r>
              <a:rPr lang="en-US" dirty="0"/>
              <a:t>Accurate?</a:t>
            </a:r>
          </a:p>
          <a:p>
            <a:pPr lvl="1"/>
            <a:r>
              <a:rPr lang="en-US" dirty="0"/>
              <a:t>Reasonably timely?</a:t>
            </a:r>
          </a:p>
          <a:p>
            <a:r>
              <a:rPr lang="en-US" dirty="0"/>
              <a:t>Are safety data being reported correctly?</a:t>
            </a:r>
          </a:p>
          <a:p>
            <a:r>
              <a:rPr lang="en-US" dirty="0"/>
              <a:t>Are efficacy data being collected are reported correctly?</a:t>
            </a:r>
          </a:p>
          <a:p>
            <a:r>
              <a:rPr lang="en-US" dirty="0"/>
              <a:t>Are the calculations correct?</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F8BF-11E1-4A45-B956-42FC3FE18A60}"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3962424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Present the data interpretably</a:t>
            </a:r>
          </a:p>
        </p:txBody>
      </p:sp>
      <p:sp>
        <p:nvSpPr>
          <p:cNvPr id="3" name="Content Placeholder 2"/>
          <p:cNvSpPr>
            <a:spLocks noGrp="1"/>
          </p:cNvSpPr>
          <p:nvPr>
            <p:ph idx="1"/>
          </p:nvPr>
        </p:nvSpPr>
        <p:spPr/>
        <p:txBody>
          <a:bodyPr/>
          <a:lstStyle/>
          <a:p>
            <a:pPr lvl="1"/>
            <a:r>
              <a:rPr lang="en-US"/>
              <a:t>DMC’s </a:t>
            </a:r>
            <a:r>
              <a:rPr lang="en-US" dirty="0"/>
              <a:t>probable response – looks like noise to us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graphicFrame>
        <p:nvGraphicFramePr>
          <p:cNvPr id="6" name="Table 5"/>
          <p:cNvGraphicFramePr>
            <a:graphicFrameLocks noGrp="1"/>
          </p:cNvGraphicFramePr>
          <p:nvPr/>
        </p:nvGraphicFramePr>
        <p:xfrm>
          <a:off x="1574800" y="2311571"/>
          <a:ext cx="6096000" cy="1523999"/>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09599">
                <a:tc gridSpan="4">
                  <a:txBody>
                    <a:bodyPr/>
                    <a:lstStyle/>
                    <a:p>
                      <a:pPr algn="ctr"/>
                      <a:r>
                        <a:rPr lang="en-US" sz="2400" dirty="0"/>
                        <a:t>Percent with GI distress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0">
                <a:tc>
                  <a:txBody>
                    <a:bodyPr/>
                    <a:lstStyle/>
                    <a:p>
                      <a:pPr algn="ctr"/>
                      <a:r>
                        <a:rPr lang="en-US" sz="2400" dirty="0"/>
                        <a:t>A</a:t>
                      </a:r>
                    </a:p>
                  </a:txBody>
                  <a:tcPr/>
                </a:tc>
                <a:tc>
                  <a:txBody>
                    <a:bodyPr/>
                    <a:lstStyle/>
                    <a:p>
                      <a:pPr algn="ctr"/>
                      <a:r>
                        <a:rPr lang="en-US" sz="2400" dirty="0"/>
                        <a:t>B</a:t>
                      </a:r>
                    </a:p>
                  </a:txBody>
                  <a:tcPr/>
                </a:tc>
                <a:tc>
                  <a:txBody>
                    <a:bodyPr/>
                    <a:lstStyle/>
                    <a:p>
                      <a:pPr algn="ctr"/>
                      <a:r>
                        <a:rPr lang="en-US" sz="2400" dirty="0"/>
                        <a:t>C</a:t>
                      </a:r>
                    </a:p>
                  </a:txBody>
                  <a:tcPr/>
                </a:tc>
                <a:tc>
                  <a:txBody>
                    <a:bodyPr/>
                    <a:lstStyle/>
                    <a:p>
                      <a:pPr algn="ctr"/>
                      <a:r>
                        <a:rPr lang="en-US" sz="2400" dirty="0"/>
                        <a:t>D</a:t>
                      </a:r>
                    </a:p>
                  </a:txBody>
                  <a:tcPr/>
                </a:tc>
                <a:extLst>
                  <a:ext uri="{0D108BD9-81ED-4DB2-BD59-A6C34878D82A}">
                    <a16:rowId xmlns:a16="http://schemas.microsoft.com/office/drawing/2014/main" val="10001"/>
                  </a:ext>
                </a:extLst>
              </a:tr>
              <a:tr h="0">
                <a:tc>
                  <a:txBody>
                    <a:bodyPr/>
                    <a:lstStyle/>
                    <a:p>
                      <a:pPr algn="ctr"/>
                      <a:r>
                        <a:rPr lang="en-US" sz="2400" dirty="0"/>
                        <a:t>30%</a:t>
                      </a:r>
                    </a:p>
                  </a:txBody>
                  <a:tcPr/>
                </a:tc>
                <a:tc>
                  <a:txBody>
                    <a:bodyPr/>
                    <a:lstStyle/>
                    <a:p>
                      <a:pPr algn="ctr"/>
                      <a:r>
                        <a:rPr lang="en-US" sz="2400" dirty="0"/>
                        <a:t>12%</a:t>
                      </a:r>
                    </a:p>
                  </a:txBody>
                  <a:tcPr/>
                </a:tc>
                <a:tc>
                  <a:txBody>
                    <a:bodyPr/>
                    <a:lstStyle/>
                    <a:p>
                      <a:pPr algn="ctr"/>
                      <a:r>
                        <a:rPr lang="en-US" sz="2400" dirty="0"/>
                        <a:t>18%</a:t>
                      </a:r>
                    </a:p>
                  </a:txBody>
                  <a:tcPr/>
                </a:tc>
                <a:tc>
                  <a:txBody>
                    <a:bodyPr/>
                    <a:lstStyle/>
                    <a:p>
                      <a:pPr algn="ctr"/>
                      <a:r>
                        <a:rPr lang="en-US" sz="2400" dirty="0"/>
                        <a:t>40%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62967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Goal: protect the participants in the trial</a:t>
            </a:r>
          </a:p>
        </p:txBody>
      </p:sp>
      <p:sp>
        <p:nvSpPr>
          <p:cNvPr id="3" name="Content Placeholder 2"/>
          <p:cNvSpPr>
            <a:spLocks noGrp="1"/>
          </p:cNvSpPr>
          <p:nvPr>
            <p:ph idx="1"/>
          </p:nvPr>
        </p:nvSpPr>
        <p:spPr/>
        <p:txBody>
          <a:bodyPr/>
          <a:lstStyle/>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graphicFrame>
        <p:nvGraphicFramePr>
          <p:cNvPr id="5" name="Table 4"/>
          <p:cNvGraphicFramePr>
            <a:graphicFrameLocks noGrp="1"/>
          </p:cNvGraphicFramePr>
          <p:nvPr/>
        </p:nvGraphicFramePr>
        <p:xfrm>
          <a:off x="1422400" y="2029359"/>
          <a:ext cx="6096000" cy="1737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gridSpan="4">
                  <a:txBody>
                    <a:bodyPr/>
                    <a:lstStyle/>
                    <a:p>
                      <a:pPr algn="ctr"/>
                      <a:r>
                        <a:rPr lang="en-US" sz="2400" dirty="0"/>
                        <a:t>Percent with GI distress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a:t>Placebo</a:t>
                      </a:r>
                    </a:p>
                  </a:txBody>
                  <a:tcPr/>
                </a:tc>
                <a:tc>
                  <a:txBody>
                    <a:bodyPr/>
                    <a:lstStyle/>
                    <a:p>
                      <a:pPr algn="ctr"/>
                      <a:r>
                        <a:rPr lang="en-US" sz="2400" dirty="0"/>
                        <a:t>Low </a:t>
                      </a:r>
                      <a:br>
                        <a:rPr lang="en-US" sz="2400" dirty="0"/>
                      </a:br>
                      <a:r>
                        <a:rPr lang="en-US" sz="2400" dirty="0"/>
                        <a:t>dose</a:t>
                      </a:r>
                    </a:p>
                  </a:txBody>
                  <a:tcPr/>
                </a:tc>
                <a:tc>
                  <a:txBody>
                    <a:bodyPr/>
                    <a:lstStyle/>
                    <a:p>
                      <a:pPr algn="ctr"/>
                      <a:r>
                        <a:rPr lang="en-US" sz="2400" dirty="0"/>
                        <a:t>Medium dose</a:t>
                      </a:r>
                    </a:p>
                  </a:txBody>
                  <a:tcPr/>
                </a:tc>
                <a:tc>
                  <a:txBody>
                    <a:bodyPr/>
                    <a:lstStyle/>
                    <a:p>
                      <a:pPr algn="ctr"/>
                      <a:r>
                        <a:rPr lang="en-US" sz="2400" dirty="0"/>
                        <a:t>High </a:t>
                      </a:r>
                      <a:br>
                        <a:rPr lang="en-US" sz="2400" dirty="0"/>
                      </a:br>
                      <a:r>
                        <a:rPr lang="en-US" sz="2400" dirty="0"/>
                        <a:t>dose</a:t>
                      </a:r>
                    </a:p>
                  </a:txBody>
                  <a:tcPr/>
                </a:tc>
                <a:extLst>
                  <a:ext uri="{0D108BD9-81ED-4DB2-BD59-A6C34878D82A}">
                    <a16:rowId xmlns:a16="http://schemas.microsoft.com/office/drawing/2014/main" val="10001"/>
                  </a:ext>
                </a:extLst>
              </a:tr>
              <a:tr h="370840">
                <a:tc>
                  <a:txBody>
                    <a:bodyPr/>
                    <a:lstStyle/>
                    <a:p>
                      <a:pPr algn="ctr"/>
                      <a:r>
                        <a:rPr lang="en-US" sz="2400" dirty="0"/>
                        <a:t>12%</a:t>
                      </a:r>
                    </a:p>
                  </a:txBody>
                  <a:tcPr/>
                </a:tc>
                <a:tc>
                  <a:txBody>
                    <a:bodyPr/>
                    <a:lstStyle/>
                    <a:p>
                      <a:pPr algn="ctr"/>
                      <a:r>
                        <a:rPr lang="en-US" sz="2400" dirty="0"/>
                        <a:t>18%</a:t>
                      </a:r>
                    </a:p>
                  </a:txBody>
                  <a:tcPr/>
                </a:tc>
                <a:tc>
                  <a:txBody>
                    <a:bodyPr/>
                    <a:lstStyle/>
                    <a:p>
                      <a:pPr algn="ctr"/>
                      <a:r>
                        <a:rPr lang="en-US" sz="2400" dirty="0"/>
                        <a:t>30%</a:t>
                      </a:r>
                    </a:p>
                  </a:txBody>
                  <a:tcPr/>
                </a:tc>
                <a:tc>
                  <a:txBody>
                    <a:bodyPr/>
                    <a:lstStyle/>
                    <a:p>
                      <a:pPr algn="ctr"/>
                      <a:r>
                        <a:rPr lang="en-US" sz="2400" dirty="0"/>
                        <a:t>40%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36075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Reports evolve over time</a:t>
            </a:r>
          </a:p>
        </p:txBody>
      </p:sp>
      <p:sp>
        <p:nvSpPr>
          <p:cNvPr id="3" name="Content Placeholder 2"/>
          <p:cNvSpPr>
            <a:spLocks noGrp="1"/>
          </p:cNvSpPr>
          <p:nvPr>
            <p:ph idx="1"/>
          </p:nvPr>
        </p:nvSpPr>
        <p:spPr/>
        <p:txBody>
          <a:bodyPr>
            <a:normAutofit/>
          </a:bodyPr>
          <a:lstStyle/>
          <a:p>
            <a:r>
              <a:rPr lang="en-US" dirty="0"/>
              <a:t>Changes in response to reasonable DMC requests</a:t>
            </a:r>
          </a:p>
          <a:p>
            <a:pPr lvl="1"/>
            <a:r>
              <a:rPr lang="en-US" dirty="0"/>
              <a:t>Safety signal requires further exploration</a:t>
            </a:r>
          </a:p>
          <a:p>
            <a:pPr lvl="1"/>
            <a:r>
              <a:rPr lang="en-US" dirty="0"/>
              <a:t>Results from related compounds prompt exploration</a:t>
            </a:r>
          </a:p>
          <a:p>
            <a:pPr lvl="1"/>
            <a:r>
              <a:rPr lang="en-US" dirty="0"/>
              <a:t>DMC is contemplating recommendation to stop trial</a:t>
            </a:r>
          </a:p>
          <a:p>
            <a:pPr lvl="2"/>
            <a:r>
              <a:rPr lang="en-US" dirty="0"/>
              <a:t>Subgroup analyses</a:t>
            </a:r>
          </a:p>
          <a:p>
            <a:pPr lvl="2"/>
            <a:r>
              <a:rPr lang="en-US" dirty="0"/>
              <a:t>Sensitivity analyses on primary endpoint</a:t>
            </a:r>
          </a:p>
          <a:p>
            <a:pPr lvl="2"/>
            <a:r>
              <a:rPr lang="en-US" dirty="0"/>
              <a:t>Conditional power calculations</a:t>
            </a:r>
          </a:p>
          <a:p>
            <a:pPr lvl="2"/>
            <a:r>
              <a:rPr lang="en-US" dirty="0"/>
              <a:t>Analyses of important secondaries</a:t>
            </a:r>
          </a:p>
          <a:p>
            <a:pPr lvl="1"/>
            <a:r>
              <a:rPr lang="en-US" dirty="0"/>
              <a:t>DMC’s intellectual curiosity (not good reason for changes)</a:t>
            </a:r>
          </a:p>
          <a:p>
            <a:pPr lvl="1"/>
            <a:endParaRPr lang="en-US" dirty="0"/>
          </a:p>
          <a:p>
            <a:pPr marL="457200" lvl="1"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01053-F984-477E-9112-C78A591F6DDD}"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10438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52782-C66D-6BB1-16E2-52E637EC4004}"/>
              </a:ext>
            </a:extLst>
          </p:cNvPr>
          <p:cNvSpPr>
            <a:spLocks noGrp="1"/>
          </p:cNvSpPr>
          <p:nvPr>
            <p:ph type="title"/>
          </p:nvPr>
        </p:nvSpPr>
        <p:spPr/>
        <p:txBody>
          <a:bodyPr/>
          <a:lstStyle/>
          <a:p>
            <a:r>
              <a:rPr lang="en-US" dirty="0"/>
              <a:t>CLINICAL TRIAL OVERSIGHT</a:t>
            </a:r>
          </a:p>
        </p:txBody>
      </p:sp>
      <p:sp>
        <p:nvSpPr>
          <p:cNvPr id="3" name="Content Placeholder 2">
            <a:extLst>
              <a:ext uri="{FF2B5EF4-FFF2-40B4-BE49-F238E27FC236}">
                <a16:creationId xmlns:a16="http://schemas.microsoft.com/office/drawing/2014/main" id="{9C5486CE-8694-491C-7435-D9FBB0DCD340}"/>
              </a:ext>
            </a:extLst>
          </p:cNvPr>
          <p:cNvSpPr>
            <a:spLocks noGrp="1"/>
          </p:cNvSpPr>
          <p:nvPr>
            <p:ph idx="1"/>
          </p:nvPr>
        </p:nvSpPr>
        <p:spPr>
          <a:xfrm>
            <a:off x="739775" y="825500"/>
            <a:ext cx="7826375" cy="5347331"/>
          </a:xfrm>
        </p:spPr>
        <p:txBody>
          <a:bodyPr/>
          <a:lstStyle/>
          <a:p>
            <a:r>
              <a:rPr lang="en-US" sz="2400" dirty="0"/>
              <a:t>DMCs/DSMBs are critical components of many clinical trials</a:t>
            </a:r>
          </a:p>
          <a:p>
            <a:pPr lvl="1"/>
            <a:r>
              <a:rPr lang="en-US" sz="2000" dirty="0"/>
              <a:t>Independent of trial sponsor and investigators</a:t>
            </a:r>
          </a:p>
          <a:p>
            <a:pPr lvl="1"/>
            <a:r>
              <a:rPr lang="en-US" sz="2000" dirty="0"/>
              <a:t>Review emerging data to ensure continued safety and quality of trial conduct</a:t>
            </a:r>
          </a:p>
          <a:p>
            <a:pPr lvl="1"/>
            <a:r>
              <a:rPr lang="en-US" sz="2000" dirty="0"/>
              <a:t>Interim comparative data blinded to all but the DMC/DSMB</a:t>
            </a:r>
          </a:p>
          <a:p>
            <a:r>
              <a:rPr lang="en-US" sz="2400" dirty="0"/>
              <a:t>After each data review, the committee provides recommendations to the study</a:t>
            </a:r>
          </a:p>
          <a:p>
            <a:pPr lvl="1"/>
            <a:r>
              <a:rPr lang="en-US" sz="2000" dirty="0"/>
              <a:t>Continue trial as designed</a:t>
            </a:r>
          </a:p>
          <a:p>
            <a:pPr lvl="1"/>
            <a:r>
              <a:rPr lang="en-US" sz="2000" dirty="0"/>
              <a:t>Modify trial protocol</a:t>
            </a:r>
          </a:p>
          <a:p>
            <a:pPr lvl="1"/>
            <a:r>
              <a:rPr lang="en-US" sz="2000" dirty="0"/>
              <a:t>Terminate trial</a:t>
            </a:r>
          </a:p>
          <a:p>
            <a:r>
              <a:rPr lang="en-US" sz="2400" dirty="0"/>
              <a:t>Despite many decades of experience with this oversight model, challenges and controversies </a:t>
            </a:r>
            <a:r>
              <a:rPr lang="en-US" sz="2400"/>
              <a:t>with remain</a:t>
            </a:r>
            <a:endParaRPr lang="en-US" sz="2400" dirty="0"/>
          </a:p>
        </p:txBody>
      </p:sp>
    </p:spTree>
    <p:extLst>
      <p:ext uri="{BB962C8B-B14F-4D97-AF65-F5344CB8AC3E}">
        <p14:creationId xmlns:p14="http://schemas.microsoft.com/office/powerpoint/2010/main" val="104115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E1E4-D372-E9AC-12F2-15FD981F9AB0}"/>
              </a:ext>
            </a:extLst>
          </p:cNvPr>
          <p:cNvSpPr>
            <a:spLocks noGrp="1"/>
          </p:cNvSpPr>
          <p:nvPr>
            <p:ph type="title"/>
          </p:nvPr>
        </p:nvSpPr>
        <p:spPr/>
        <p:txBody>
          <a:bodyPr/>
          <a:lstStyle/>
          <a:p>
            <a:r>
              <a:rPr lang="en-US" dirty="0"/>
              <a:t>Recommendation for members</a:t>
            </a:r>
          </a:p>
        </p:txBody>
      </p:sp>
      <p:sp>
        <p:nvSpPr>
          <p:cNvPr id="3" name="Content Placeholder 2">
            <a:extLst>
              <a:ext uri="{FF2B5EF4-FFF2-40B4-BE49-F238E27FC236}">
                <a16:creationId xmlns:a16="http://schemas.microsoft.com/office/drawing/2014/main" id="{5884F558-5DBB-2BF2-53EF-8635F372EF09}"/>
              </a:ext>
            </a:extLst>
          </p:cNvPr>
          <p:cNvSpPr>
            <a:spLocks noGrp="1"/>
          </p:cNvSpPr>
          <p:nvPr>
            <p:ph idx="1"/>
          </p:nvPr>
        </p:nvSpPr>
        <p:spPr/>
        <p:txBody>
          <a:bodyPr/>
          <a:lstStyle/>
          <a:p>
            <a:r>
              <a:rPr lang="en-US" dirty="0"/>
              <a:t>If the report is too long, too uninterpretable</a:t>
            </a:r>
          </a:p>
          <a:p>
            <a:pPr lvl="1"/>
            <a:r>
              <a:rPr lang="en-US" dirty="0"/>
              <a:t>Complain</a:t>
            </a:r>
          </a:p>
          <a:p>
            <a:pPr lvl="1"/>
            <a:r>
              <a:rPr lang="en-US" dirty="0"/>
              <a:t>If no improvement – quit</a:t>
            </a:r>
          </a:p>
          <a:p>
            <a:pPr lvl="2"/>
            <a:r>
              <a:rPr lang="en-US" dirty="0"/>
              <a:t>You are responsible to the participants</a:t>
            </a:r>
          </a:p>
          <a:p>
            <a:pPr lvl="2"/>
            <a:r>
              <a:rPr lang="en-US" dirty="0"/>
              <a:t>You can’t do your job if you can’t interpret the data</a:t>
            </a:r>
          </a:p>
        </p:txBody>
      </p:sp>
      <p:sp>
        <p:nvSpPr>
          <p:cNvPr id="4" name="Slide Number Placeholder 3">
            <a:extLst>
              <a:ext uri="{FF2B5EF4-FFF2-40B4-BE49-F238E27FC236}">
                <a16:creationId xmlns:a16="http://schemas.microsoft.com/office/drawing/2014/main" id="{D3A8631F-E5CA-F8C3-CB56-4333F1E784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Tree>
    <p:extLst>
      <p:ext uri="{BB962C8B-B14F-4D97-AF65-F5344CB8AC3E}">
        <p14:creationId xmlns:p14="http://schemas.microsoft.com/office/powerpoint/2010/main" val="270695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EF7C-C263-4723-83CD-DC9E354D166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57820B8-DA1E-41DC-BEE9-B155A471A609}"/>
              </a:ext>
            </a:extLst>
          </p:cNvPr>
          <p:cNvSpPr>
            <a:spLocks noGrp="1"/>
          </p:cNvSpPr>
          <p:nvPr>
            <p:ph idx="1"/>
          </p:nvPr>
        </p:nvSpPr>
        <p:spPr>
          <a:xfrm>
            <a:off x="457200" y="1419923"/>
            <a:ext cx="8229600" cy="4978908"/>
          </a:xfrm>
        </p:spPr>
        <p:txBody>
          <a:bodyPr>
            <a:normAutofit/>
          </a:bodyPr>
          <a:lstStyle/>
          <a:p>
            <a:pPr marL="0" indent="0">
              <a:buNone/>
            </a:pPr>
            <a:r>
              <a:rPr lang="en-US" dirty="0">
                <a:solidFill>
                  <a:schemeClr val="tx2"/>
                </a:solidFill>
              </a:rPr>
              <a:t>Buhr K, Downs M, Rhorer J, </a:t>
            </a:r>
            <a:r>
              <a:rPr lang="en-US" dirty="0" err="1">
                <a:solidFill>
                  <a:schemeClr val="tx2"/>
                </a:solidFill>
              </a:rPr>
              <a:t>Bechhofer</a:t>
            </a:r>
            <a:r>
              <a:rPr lang="en-US" dirty="0">
                <a:solidFill>
                  <a:schemeClr val="tx2"/>
                </a:solidFill>
              </a:rPr>
              <a:t> R, Wittes J (2018). Reports to independent Data Monitoring Committees: An appeal for clarity, completeness, and comprehensibility. </a:t>
            </a:r>
            <a:r>
              <a:rPr lang="en-US" dirty="0" err="1">
                <a:solidFill>
                  <a:schemeClr val="tx2"/>
                </a:solidFill>
              </a:rPr>
              <a:t>Ther</a:t>
            </a:r>
            <a:r>
              <a:rPr lang="en-US" dirty="0">
                <a:solidFill>
                  <a:schemeClr val="tx2"/>
                </a:solidFill>
              </a:rPr>
              <a:t> </a:t>
            </a:r>
            <a:r>
              <a:rPr lang="en-US" dirty="0" err="1">
                <a:solidFill>
                  <a:schemeClr val="tx2"/>
                </a:solidFill>
              </a:rPr>
              <a:t>Innov</a:t>
            </a:r>
            <a:r>
              <a:rPr lang="en-US" dirty="0">
                <a:solidFill>
                  <a:schemeClr val="tx2"/>
                </a:solidFill>
              </a:rPr>
              <a:t> Reg Science 52:459-468. </a:t>
            </a:r>
          </a:p>
          <a:p>
            <a:pPr marL="347980" lvl="1" indent="0">
              <a:buNone/>
            </a:pPr>
            <a:endParaRPr lang="en-US" i="0" dirty="0">
              <a:solidFill>
                <a:schemeClr val="tx2"/>
              </a:solidFill>
              <a:effectLst/>
            </a:endParaRPr>
          </a:p>
          <a:p>
            <a:pPr marL="0" indent="0">
              <a:buNone/>
            </a:pPr>
            <a:r>
              <a:rPr lang="en-US" i="0" dirty="0" err="1">
                <a:solidFill>
                  <a:schemeClr val="tx2"/>
                </a:solidFill>
                <a:effectLst/>
              </a:rPr>
              <a:t>Neaton</a:t>
            </a:r>
            <a:r>
              <a:rPr lang="en-US" i="0" dirty="0">
                <a:solidFill>
                  <a:schemeClr val="tx2"/>
                </a:solidFill>
                <a:effectLst/>
              </a:rPr>
              <a:t> JD, </a:t>
            </a:r>
            <a:r>
              <a:rPr lang="en-US" i="0" dirty="0" err="1">
                <a:solidFill>
                  <a:schemeClr val="tx2"/>
                </a:solidFill>
                <a:effectLst/>
              </a:rPr>
              <a:t>Grund</a:t>
            </a:r>
            <a:r>
              <a:rPr lang="en-US" i="0" dirty="0">
                <a:solidFill>
                  <a:schemeClr val="tx2"/>
                </a:solidFill>
                <a:effectLst/>
              </a:rPr>
              <a:t> B, Wentworth D (2018). How to construct an optimal interim report: What the data monitoring committee does and doesn’t need to know. Clinical Trials 15:1-7.</a:t>
            </a:r>
            <a:endParaRPr lang="en-US" dirty="0">
              <a:solidFill>
                <a:schemeClr val="tx2"/>
              </a:solidFill>
            </a:endParaRPr>
          </a:p>
          <a:p>
            <a:pPr marL="0" indent="0">
              <a:buNone/>
            </a:pPr>
            <a:endParaRPr lang="en-US" dirty="0">
              <a:solidFill>
                <a:schemeClr val="accent3">
                  <a:lumMod val="75000"/>
                </a:schemeClr>
              </a:solidFill>
            </a:endParaRPr>
          </a:p>
          <a:p>
            <a:pPr marL="0" indent="0">
              <a:buNone/>
            </a:pPr>
            <a:endParaRPr lang="en-US" dirty="0">
              <a:solidFill>
                <a:schemeClr val="accent3">
                  <a:lumMod val="75000"/>
                </a:schemeClr>
              </a:solidFill>
            </a:endParaRP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5255BEB-86FD-4F79-B11F-790AF37CA3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92886-E571-45D5-8B56-343DC94F8FA6}" type="slidenum">
              <a:rPr kumimoji="0" lang="en-US" sz="1600" b="0" i="0" u="none" strike="noStrike" kern="1200" cap="none" spc="0" normalizeH="0" baseline="0" noProof="0" smtClean="0">
                <a:ln>
                  <a:noFill/>
                </a:ln>
                <a:solidFill>
                  <a:srgbClr val="3C4F78">
                    <a:shade val="90000"/>
                  </a:srgbClr>
                </a:solidFill>
                <a:effectLst/>
                <a:uLnTx/>
                <a:uFillTx/>
                <a:latin typeface="Garam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srgbClr val="3C4F78">
                  <a:shade val="90000"/>
                </a:srgbClr>
              </a:solidFill>
              <a:effectLst/>
              <a:uLnTx/>
              <a:uFillTx/>
              <a:latin typeface="Garamond"/>
              <a:ea typeface="+mn-ea"/>
              <a:cs typeface="+mn-cs"/>
            </a:endParaRPr>
          </a:p>
        </p:txBody>
      </p:sp>
      <p:sp>
        <p:nvSpPr>
          <p:cNvPr id="6" name="Rectangle 2">
            <a:extLst>
              <a:ext uri="{FF2B5EF4-FFF2-40B4-BE49-F238E27FC236}">
                <a16:creationId xmlns:a16="http://schemas.microsoft.com/office/drawing/2014/main" id="{59FD5C22-69F2-4132-B42E-734C18F77E48}"/>
              </a:ext>
            </a:extLst>
          </p:cNvPr>
          <p:cNvSpPr>
            <a:spLocks noChangeArrowheads="1"/>
          </p:cNvSpPr>
          <p:nvPr/>
        </p:nvSpPr>
        <p:spPr bwMode="auto">
          <a:xfrm>
            <a:off x="0" y="-230832"/>
            <a:ext cx="11221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600" b="0" i="0" u="none" strike="noStrike" kern="1200" cap="none" spc="0" normalizeH="0" baseline="0" noProof="0" dirty="0">
                <a:ln>
                  <a:noFill/>
                </a:ln>
                <a:solidFill>
                  <a:srgbClr val="0071BC"/>
                </a:solidFill>
                <a:effectLst/>
                <a:uLnTx/>
                <a:uFillTx/>
                <a:latin typeface="Arial" panose="020B0604020202020204" pitchFamily="34" charset="0"/>
                <a:ea typeface="+mn-ea"/>
                <a:cs typeface="+mn-cs"/>
              </a:rPr>
              <a:t>.</a:t>
            </a:r>
            <a:r>
              <a:rPr kumimoji="0" lang="en-US" altLang="en-US" sz="1800" b="0" i="0" u="none" strike="noStrike" kern="1200" cap="none" spc="0" normalizeH="0" baseline="0" noProof="0" dirty="0">
                <a:ln>
                  <a:noFill/>
                </a:ln>
                <a:solidFill>
                  <a:srgbClr val="0071BC"/>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srgbClr val="535B6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684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67E5-D083-92B1-FA80-2F1C1228AC31}"/>
              </a:ext>
            </a:extLst>
          </p:cNvPr>
          <p:cNvSpPr>
            <a:spLocks noGrp="1"/>
          </p:cNvSpPr>
          <p:nvPr>
            <p:ph type="title"/>
          </p:nvPr>
        </p:nvSpPr>
        <p:spPr/>
        <p:txBody>
          <a:bodyPr/>
          <a:lstStyle/>
          <a:p>
            <a:r>
              <a:rPr lang="en-US" dirty="0"/>
              <a:t>CONFIDENTIALITY</a:t>
            </a:r>
          </a:p>
        </p:txBody>
      </p:sp>
      <p:sp>
        <p:nvSpPr>
          <p:cNvPr id="3" name="Content Placeholder 2">
            <a:extLst>
              <a:ext uri="{FF2B5EF4-FFF2-40B4-BE49-F238E27FC236}">
                <a16:creationId xmlns:a16="http://schemas.microsoft.com/office/drawing/2014/main" id="{39A73D45-5AC7-076B-0F4B-E05E5C4F678A}"/>
              </a:ext>
            </a:extLst>
          </p:cNvPr>
          <p:cNvSpPr>
            <a:spLocks noGrp="1"/>
          </p:cNvSpPr>
          <p:nvPr>
            <p:ph idx="1"/>
          </p:nvPr>
        </p:nvSpPr>
        <p:spPr>
          <a:xfrm>
            <a:off x="739775" y="825500"/>
            <a:ext cx="7826375" cy="3828967"/>
          </a:xfrm>
        </p:spPr>
        <p:txBody>
          <a:bodyPr/>
          <a:lstStyle/>
          <a:p>
            <a:r>
              <a:rPr lang="en-US" sz="2400" dirty="0"/>
              <a:t>Limiting accessibility of emerging clinical trial data to those on the DMC has long been a fundamental principle of clinical trial conduct</a:t>
            </a:r>
          </a:p>
          <a:p>
            <a:r>
              <a:rPr lang="en-US" sz="2400" dirty="0"/>
              <a:t>Knowledge of emerging data could</a:t>
            </a:r>
          </a:p>
          <a:p>
            <a:pPr lvl="1"/>
            <a:r>
              <a:rPr lang="en-US" sz="2000" dirty="0"/>
              <a:t>Influence investigators in recruiting and/or treating patients</a:t>
            </a:r>
          </a:p>
          <a:p>
            <a:pPr lvl="1"/>
            <a:r>
              <a:rPr lang="en-US" sz="2000" dirty="0"/>
              <a:t>Influence trial sponsors in considering changes to protocol</a:t>
            </a:r>
          </a:p>
          <a:p>
            <a:pPr lvl="1"/>
            <a:r>
              <a:rPr lang="en-US" sz="2000" dirty="0"/>
              <a:t>Lead to premature termination of trial</a:t>
            </a:r>
          </a:p>
          <a:p>
            <a:pPr lvl="1"/>
            <a:r>
              <a:rPr lang="en-US" sz="2000" dirty="0"/>
              <a:t>Influence prospective trial participants </a:t>
            </a:r>
          </a:p>
          <a:p>
            <a:pPr lvl="1"/>
            <a:endParaRPr lang="en-US" sz="2000" dirty="0"/>
          </a:p>
        </p:txBody>
      </p:sp>
    </p:spTree>
    <p:extLst>
      <p:ext uri="{BB962C8B-B14F-4D97-AF65-F5344CB8AC3E}">
        <p14:creationId xmlns:p14="http://schemas.microsoft.com/office/powerpoint/2010/main" val="3514798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80C8-ED49-2177-1E63-EDF8D2292CB5}"/>
              </a:ext>
            </a:extLst>
          </p:cNvPr>
          <p:cNvSpPr>
            <a:spLocks noGrp="1"/>
          </p:cNvSpPr>
          <p:nvPr>
            <p:ph type="title"/>
          </p:nvPr>
        </p:nvSpPr>
        <p:spPr/>
        <p:txBody>
          <a:bodyPr/>
          <a:lstStyle/>
          <a:p>
            <a:r>
              <a:rPr lang="en-US" dirty="0"/>
              <a:t>RECENT CHALLENGES</a:t>
            </a:r>
          </a:p>
        </p:txBody>
      </p:sp>
      <p:sp>
        <p:nvSpPr>
          <p:cNvPr id="3" name="Content Placeholder 2">
            <a:extLst>
              <a:ext uri="{FF2B5EF4-FFF2-40B4-BE49-F238E27FC236}">
                <a16:creationId xmlns:a16="http://schemas.microsoft.com/office/drawing/2014/main" id="{D3FC538A-05F2-D3C7-4204-D3F596E8C836}"/>
              </a:ext>
            </a:extLst>
          </p:cNvPr>
          <p:cNvSpPr>
            <a:spLocks noGrp="1"/>
          </p:cNvSpPr>
          <p:nvPr>
            <p:ph idx="1"/>
          </p:nvPr>
        </p:nvSpPr>
        <p:spPr>
          <a:xfrm>
            <a:off x="739775" y="825500"/>
            <a:ext cx="7826375" cy="4413742"/>
          </a:xfrm>
        </p:spPr>
        <p:txBody>
          <a:bodyPr/>
          <a:lstStyle/>
          <a:p>
            <a:r>
              <a:rPr lang="en-US" sz="2400" dirty="0"/>
              <a:t>Accelerated approvals on the basis of a marker or early endpoint, with trial continuing to evaluate the primary endpoint</a:t>
            </a:r>
          </a:p>
          <a:p>
            <a:pPr lvl="1"/>
            <a:r>
              <a:rPr lang="en-US" sz="2000" dirty="0"/>
              <a:t>Trials of new antidiabetic agents; accelerated approval on basis of reduction of blood glucose level, continuation to ensure cardiovascular safety</a:t>
            </a:r>
          </a:p>
          <a:p>
            <a:pPr lvl="1"/>
            <a:r>
              <a:rPr lang="en-US" sz="2000" dirty="0"/>
              <a:t>Trials of new anticancer treatments; accelerated approval on basis of progression-free survival, continuation to evaluate effect on overall survival</a:t>
            </a:r>
          </a:p>
          <a:p>
            <a:r>
              <a:rPr lang="en-US" sz="2400" dirty="0"/>
              <a:t>Sponsors insisting on knowing if pre-specified efficacy boundary has been crossed even if DMC is recommending that trial continue</a:t>
            </a:r>
          </a:p>
        </p:txBody>
      </p:sp>
    </p:spTree>
    <p:extLst>
      <p:ext uri="{BB962C8B-B14F-4D97-AF65-F5344CB8AC3E}">
        <p14:creationId xmlns:p14="http://schemas.microsoft.com/office/powerpoint/2010/main" val="3502472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8F74-389F-1199-537A-6A6902E0F507}"/>
              </a:ext>
            </a:extLst>
          </p:cNvPr>
          <p:cNvSpPr>
            <a:spLocks noGrp="1"/>
          </p:cNvSpPr>
          <p:nvPr>
            <p:ph type="title"/>
          </p:nvPr>
        </p:nvSpPr>
        <p:spPr/>
        <p:txBody>
          <a:bodyPr/>
          <a:lstStyle/>
          <a:p>
            <a:r>
              <a:rPr lang="en-US" dirty="0"/>
              <a:t>ACCELERATED APPROVALS</a:t>
            </a:r>
          </a:p>
        </p:txBody>
      </p:sp>
      <p:sp>
        <p:nvSpPr>
          <p:cNvPr id="3" name="Content Placeholder 2">
            <a:extLst>
              <a:ext uri="{FF2B5EF4-FFF2-40B4-BE49-F238E27FC236}">
                <a16:creationId xmlns:a16="http://schemas.microsoft.com/office/drawing/2014/main" id="{97BA03C2-28F8-5DAB-90A5-0BCB56ACCAB3}"/>
              </a:ext>
            </a:extLst>
          </p:cNvPr>
          <p:cNvSpPr>
            <a:spLocks noGrp="1"/>
          </p:cNvSpPr>
          <p:nvPr>
            <p:ph idx="1"/>
          </p:nvPr>
        </p:nvSpPr>
        <p:spPr>
          <a:xfrm>
            <a:off x="624129" y="678390"/>
            <a:ext cx="8179904" cy="5798737"/>
          </a:xfrm>
        </p:spPr>
        <p:txBody>
          <a:bodyPr/>
          <a:lstStyle/>
          <a:p>
            <a:r>
              <a:rPr lang="en-US" sz="1800" dirty="0"/>
              <a:t>Antidiabetics</a:t>
            </a:r>
          </a:p>
          <a:p>
            <a:pPr lvl="1"/>
            <a:r>
              <a:rPr lang="en-US" sz="1600" dirty="0"/>
              <a:t>Approach developed that kept cardiovascular outcomes from becoming public while trial continued*</a:t>
            </a:r>
          </a:p>
          <a:p>
            <a:pPr lvl="1"/>
            <a:r>
              <a:rPr lang="en-US" sz="1600" dirty="0"/>
              <a:t>Data released on cardiovascular risk limited to information that the hazard ratio was in an acceptable range </a:t>
            </a:r>
          </a:p>
          <a:p>
            <a:pPr lvl="1"/>
            <a:r>
              <a:rPr lang="en-US" sz="1600" dirty="0"/>
              <a:t>No longer an issue, as cardiovascular safety well established</a:t>
            </a:r>
          </a:p>
          <a:p>
            <a:r>
              <a:rPr lang="en-US" sz="1800" dirty="0"/>
              <a:t>Anticancer drugs</a:t>
            </a:r>
          </a:p>
          <a:p>
            <a:pPr lvl="1"/>
            <a:r>
              <a:rPr lang="en-US" sz="1600" dirty="0"/>
              <a:t>When a drug is approved on the basis of progression-free survival, the interim data are unblinded</a:t>
            </a:r>
          </a:p>
          <a:p>
            <a:pPr lvl="1"/>
            <a:r>
              <a:rPr lang="en-US" sz="1600" dirty="0"/>
              <a:t>Sponsor and investigator know the interim data while the trial is continuing to determine drug’s effect on survival</a:t>
            </a:r>
          </a:p>
          <a:p>
            <a:pPr lvl="1"/>
            <a:r>
              <a:rPr lang="en-US" sz="1600" dirty="0"/>
              <a:t>Opens the door to influencing future conduct of trial, leading to potentially biased results</a:t>
            </a:r>
          </a:p>
          <a:p>
            <a:pPr lvl="1"/>
            <a:r>
              <a:rPr lang="en-US" sz="1600" dirty="0"/>
              <a:t>Similar approach to that for antidiabetic drugs could be taken</a:t>
            </a:r>
          </a:p>
          <a:p>
            <a:pPr lvl="1"/>
            <a:r>
              <a:rPr lang="en-US" sz="1600" dirty="0"/>
              <a:t>Could go further—DMC could recommend trial continue with no release of data to sponsor even if PFS boundary was crossed if survival was not in acceptable range but benefit could not be ruled out**</a:t>
            </a:r>
          </a:p>
          <a:p>
            <a:pPr marL="357187" lvl="1" indent="0">
              <a:buNone/>
            </a:pPr>
            <a:endParaRPr lang="en-US" sz="1600"/>
          </a:p>
          <a:p>
            <a:pPr marL="357187" lvl="1" indent="0">
              <a:buNone/>
            </a:pPr>
            <a:r>
              <a:rPr lang="en-US" sz="1600"/>
              <a:t>*</a:t>
            </a:r>
            <a:r>
              <a:rPr lang="en-US" sz="1600" dirty="0"/>
              <a:t>Fleming TR, </a:t>
            </a:r>
            <a:r>
              <a:rPr lang="en-US" sz="1600" i="1" dirty="0"/>
              <a:t>Clinical Trials</a:t>
            </a:r>
            <a:r>
              <a:rPr lang="en-US" sz="1600" dirty="0"/>
              <a:t>, 2015</a:t>
            </a:r>
          </a:p>
          <a:p>
            <a:pPr marL="357187" lvl="1" indent="0">
              <a:buNone/>
            </a:pPr>
            <a:r>
              <a:rPr lang="en-US" sz="1600" dirty="0"/>
              <a:t>**Ellenberg and Li, </a:t>
            </a:r>
            <a:r>
              <a:rPr lang="en-US" sz="1600" i="1" dirty="0"/>
              <a:t>Therapeutic Innovation and Regulatory Science</a:t>
            </a:r>
            <a:r>
              <a:rPr lang="en-US" sz="1600" dirty="0"/>
              <a:t>, 2025</a:t>
            </a:r>
          </a:p>
        </p:txBody>
      </p:sp>
    </p:spTree>
    <p:extLst>
      <p:ext uri="{BB962C8B-B14F-4D97-AF65-F5344CB8AC3E}">
        <p14:creationId xmlns:p14="http://schemas.microsoft.com/office/powerpoint/2010/main" val="896528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01E7-9D94-C00B-B1E7-E02771077C61}"/>
              </a:ext>
            </a:extLst>
          </p:cNvPr>
          <p:cNvSpPr>
            <a:spLocks noGrp="1"/>
          </p:cNvSpPr>
          <p:nvPr>
            <p:ph type="title"/>
          </p:nvPr>
        </p:nvSpPr>
        <p:spPr>
          <a:xfrm>
            <a:off x="543477" y="657019"/>
            <a:ext cx="8520113" cy="558800"/>
          </a:xfrm>
        </p:spPr>
        <p:txBody>
          <a:bodyPr/>
          <a:lstStyle/>
          <a:p>
            <a:r>
              <a:rPr lang="en-US" dirty="0"/>
              <a:t>NOTIFICATION ABOUT BOUNDARY CROSSINGS</a:t>
            </a:r>
          </a:p>
        </p:txBody>
      </p:sp>
      <p:sp>
        <p:nvSpPr>
          <p:cNvPr id="3" name="Content Placeholder 2">
            <a:extLst>
              <a:ext uri="{FF2B5EF4-FFF2-40B4-BE49-F238E27FC236}">
                <a16:creationId xmlns:a16="http://schemas.microsoft.com/office/drawing/2014/main" id="{2AAD7DF4-BF4A-55D6-4148-8B17FC291FCD}"/>
              </a:ext>
            </a:extLst>
          </p:cNvPr>
          <p:cNvSpPr>
            <a:spLocks noGrp="1"/>
          </p:cNvSpPr>
          <p:nvPr>
            <p:ph idx="1"/>
          </p:nvPr>
        </p:nvSpPr>
        <p:spPr>
          <a:xfrm>
            <a:off x="658812" y="1322457"/>
            <a:ext cx="7826375" cy="4341928"/>
          </a:xfrm>
        </p:spPr>
        <p:txBody>
          <a:bodyPr/>
          <a:lstStyle/>
          <a:p>
            <a:r>
              <a:rPr lang="en-US" sz="2200" dirty="0"/>
              <a:t>Recently, some sponsors have specified in DMC Charters that they must be notified if efficacy boundary is crossed, even if DMC is recommending that the trial continue</a:t>
            </a:r>
          </a:p>
          <a:p>
            <a:r>
              <a:rPr lang="en-US" sz="2200" dirty="0"/>
              <a:t>In such cases, if the sponsor accepts the DMC recommendation, the sponsor is unblinded to interim data</a:t>
            </a:r>
          </a:p>
          <a:p>
            <a:r>
              <a:rPr lang="en-US" sz="2200" dirty="0"/>
              <a:t>Such unblinding limits the sponsor’s ability to make protocol changes, in addition to concerns raised earlier</a:t>
            </a:r>
          </a:p>
          <a:p>
            <a:pPr lvl="1"/>
            <a:r>
              <a:rPr lang="en-US" sz="1800" dirty="0"/>
              <a:t>Impossible to assess potential influence of unblinded interim data on sponsor’s proposed changes</a:t>
            </a:r>
          </a:p>
          <a:p>
            <a:r>
              <a:rPr lang="en-US" sz="2200" dirty="0"/>
              <a:t>Those serving on DMCs should argue against such a provision</a:t>
            </a:r>
          </a:p>
        </p:txBody>
      </p:sp>
    </p:spTree>
    <p:extLst>
      <p:ext uri="{BB962C8B-B14F-4D97-AF65-F5344CB8AC3E}">
        <p14:creationId xmlns:p14="http://schemas.microsoft.com/office/powerpoint/2010/main" val="3509475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CCA6238-EFE5-4518-A29B-09F88ADA2010}"/>
              </a:ext>
            </a:extLst>
          </p:cNvPr>
          <p:cNvSpPr>
            <a:spLocks noChangeArrowheads="1"/>
          </p:cNvSpPr>
          <p:nvPr/>
        </p:nvSpPr>
        <p:spPr bwMode="auto">
          <a:xfrm>
            <a:off x="1143000" y="800100"/>
            <a:ext cx="685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400" dirty="0">
                <a:solidFill>
                  <a:prstClr val="black"/>
                </a:solidFill>
                <a:ea typeface="MS PGothic" panose="020B0600070205080204" pitchFamily="34" charset="-128"/>
              </a:rPr>
              <a:t>SCT Founders Lecture- 2025</a:t>
            </a:r>
          </a:p>
          <a:p>
            <a:pPr algn="ctr" defTabSz="685800" fontAlgn="auto">
              <a:spcBef>
                <a:spcPct val="0"/>
              </a:spcBef>
              <a:spcAft>
                <a:spcPts val="0"/>
              </a:spcAft>
              <a:buNone/>
            </a:pPr>
            <a:endParaRPr lang="en-US" altLang="en-US" sz="2700" dirty="0">
              <a:solidFill>
                <a:srgbClr val="44546A"/>
              </a:solidFill>
            </a:endParaRPr>
          </a:p>
        </p:txBody>
      </p:sp>
      <p:sp>
        <p:nvSpPr>
          <p:cNvPr id="4099" name="Rectangle 3">
            <a:extLst>
              <a:ext uri="{FF2B5EF4-FFF2-40B4-BE49-F238E27FC236}">
                <a16:creationId xmlns:a16="http://schemas.microsoft.com/office/drawing/2014/main" id="{F44CAEA4-59BE-406E-8AF9-DE40409B762C}"/>
              </a:ext>
            </a:extLst>
          </p:cNvPr>
          <p:cNvSpPr>
            <a:spLocks noChangeArrowheads="1"/>
          </p:cNvSpPr>
          <p:nvPr/>
        </p:nvSpPr>
        <p:spPr bwMode="auto">
          <a:xfrm>
            <a:off x="1464469" y="1543050"/>
            <a:ext cx="63436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algn="ctr" defTabSz="685800" fontAlgn="auto">
              <a:lnSpc>
                <a:spcPct val="90000"/>
              </a:lnSpc>
              <a:spcAft>
                <a:spcPts val="0"/>
              </a:spcAft>
              <a:buNone/>
            </a:pPr>
            <a:endParaRPr lang="en-US" altLang="en-US" sz="2700" b="1" dirty="0">
              <a:solidFill>
                <a:srgbClr val="44546A"/>
              </a:solidFill>
            </a:endParaRPr>
          </a:p>
          <a:p>
            <a:pPr marL="257175" indent="-257175" algn="ctr" defTabSz="685800" fontAlgn="auto">
              <a:lnSpc>
                <a:spcPct val="90000"/>
              </a:lnSpc>
              <a:spcAft>
                <a:spcPts val="0"/>
              </a:spcAft>
              <a:buNone/>
            </a:pPr>
            <a:r>
              <a:rPr lang="en-US" altLang="en-US" sz="2700" b="1" i="1" dirty="0">
                <a:solidFill>
                  <a:prstClr val="black"/>
                </a:solidFill>
              </a:rPr>
              <a:t>Data Monitoring Committees</a:t>
            </a:r>
          </a:p>
          <a:p>
            <a:pPr marL="257175" indent="-257175" algn="ctr" defTabSz="685800" fontAlgn="auto">
              <a:lnSpc>
                <a:spcPct val="90000"/>
              </a:lnSpc>
              <a:spcAft>
                <a:spcPts val="0"/>
              </a:spcAft>
              <a:buNone/>
            </a:pPr>
            <a:r>
              <a:rPr lang="en-US" altLang="en-US" sz="2700" b="1" i="1" dirty="0">
                <a:solidFill>
                  <a:prstClr val="black"/>
                </a:solidFill>
                <a:ea typeface="MS PGothic" panose="020B0600070205080204" pitchFamily="34" charset="-128"/>
                <a:cs typeface="Times New Roman" panose="02020603050405020304" pitchFamily="18" charset="0"/>
              </a:rPr>
              <a:t>─</a:t>
            </a:r>
            <a:r>
              <a:rPr lang="en-US" altLang="en-US" sz="2700" b="1" i="1" dirty="0">
                <a:solidFill>
                  <a:prstClr val="black"/>
                </a:solidFill>
                <a:ea typeface="MS PGothic" panose="020B0600070205080204" pitchFamily="34" charset="-128"/>
              </a:rPr>
              <a:t>Best Practices</a:t>
            </a:r>
            <a:r>
              <a:rPr lang="en-US" altLang="en-US" sz="2700" b="1" i="1" dirty="0">
                <a:solidFill>
                  <a:prstClr val="black"/>
                </a:solidFill>
                <a:ea typeface="MS PGothic" panose="020B0600070205080204" pitchFamily="34" charset="-128"/>
                <a:cs typeface="Times New Roman" panose="02020603050405020304" pitchFamily="18" charset="0"/>
              </a:rPr>
              <a:t>─</a:t>
            </a:r>
            <a:r>
              <a:rPr lang="en-US" altLang="en-US" sz="2700" b="1" i="1" dirty="0">
                <a:solidFill>
                  <a:prstClr val="black"/>
                </a:solidFill>
                <a:ea typeface="MS PGothic" panose="020B0600070205080204" pitchFamily="34" charset="-128"/>
              </a:rPr>
              <a:t> </a:t>
            </a:r>
          </a:p>
          <a:p>
            <a:pPr marL="257175" indent="-257175" algn="ctr" defTabSz="685800" fontAlgn="auto">
              <a:lnSpc>
                <a:spcPct val="90000"/>
              </a:lnSpc>
              <a:spcAft>
                <a:spcPts val="0"/>
              </a:spcAft>
              <a:buNone/>
            </a:pPr>
            <a:endParaRPr lang="en-US" altLang="en-US" sz="600" b="1" i="1" dirty="0">
              <a:solidFill>
                <a:prstClr val="black"/>
              </a:solidFill>
            </a:endParaRPr>
          </a:p>
          <a:p>
            <a:pPr marL="257175" indent="-257175" algn="ctr" defTabSz="685800" fontAlgn="auto">
              <a:lnSpc>
                <a:spcPct val="90000"/>
              </a:lnSpc>
              <a:spcAft>
                <a:spcPts val="0"/>
              </a:spcAft>
              <a:buNone/>
            </a:pPr>
            <a:r>
              <a:rPr lang="en-US" altLang="en-US" sz="2700" b="1" i="1" dirty="0">
                <a:solidFill>
                  <a:prstClr val="black"/>
                </a:solidFill>
              </a:rPr>
              <a:t>Some Fundamental Principles</a:t>
            </a:r>
          </a:p>
          <a:p>
            <a:pPr marL="257175" indent="-257175" algn="ctr" defTabSz="685800" fontAlgn="auto">
              <a:lnSpc>
                <a:spcPct val="60000"/>
              </a:lnSpc>
              <a:spcAft>
                <a:spcPts val="0"/>
              </a:spcAft>
              <a:buNone/>
            </a:pPr>
            <a:endParaRPr lang="en-US" altLang="en-US" sz="1050" b="1" dirty="0">
              <a:solidFill>
                <a:prstClr val="black"/>
              </a:solidFill>
            </a:endParaRPr>
          </a:p>
          <a:p>
            <a:pPr marL="257175" indent="-257175" algn="ctr" defTabSz="685800" fontAlgn="auto">
              <a:lnSpc>
                <a:spcPct val="90000"/>
              </a:lnSpc>
              <a:spcAft>
                <a:spcPts val="0"/>
              </a:spcAft>
              <a:buNone/>
            </a:pPr>
            <a:endParaRPr lang="en-US" altLang="en-US" sz="1350" i="1" dirty="0">
              <a:solidFill>
                <a:prstClr val="black"/>
              </a:solidFill>
            </a:endParaRPr>
          </a:p>
          <a:p>
            <a:pPr marL="257175" indent="-257175" algn="ctr" defTabSz="685800" fontAlgn="auto">
              <a:lnSpc>
                <a:spcPct val="90000"/>
              </a:lnSpc>
              <a:spcAft>
                <a:spcPts val="0"/>
              </a:spcAft>
              <a:buNone/>
            </a:pPr>
            <a:r>
              <a:rPr lang="en-US" altLang="en-US" sz="1800" b="1" dirty="0">
                <a:solidFill>
                  <a:prstClr val="black"/>
                </a:solidFill>
              </a:rPr>
              <a:t>Thomas R. Fleming, Ph.D.</a:t>
            </a:r>
            <a:endParaRPr lang="en-US" altLang="en-US" sz="1800" b="1" i="1" dirty="0">
              <a:solidFill>
                <a:prstClr val="black"/>
              </a:solidFill>
            </a:endParaRPr>
          </a:p>
          <a:p>
            <a:pPr marL="257175" indent="-257175" algn="ctr" defTabSz="685800" fontAlgn="auto">
              <a:lnSpc>
                <a:spcPct val="90000"/>
              </a:lnSpc>
              <a:spcAft>
                <a:spcPts val="0"/>
              </a:spcAft>
              <a:buNone/>
            </a:pPr>
            <a:r>
              <a:rPr lang="en-US" altLang="en-US" sz="1800" b="1" i="1" dirty="0">
                <a:solidFill>
                  <a:prstClr val="black"/>
                </a:solidFill>
              </a:rPr>
              <a:t>University of Washington</a:t>
            </a:r>
            <a:endParaRPr lang="en-US" altLang="en-US" sz="1800" b="1" dirty="0">
              <a:solidFill>
                <a:prstClr val="black"/>
              </a:solidFill>
            </a:endParaRPr>
          </a:p>
        </p:txBody>
      </p:sp>
      <p:sp>
        <p:nvSpPr>
          <p:cNvPr id="4100" name="Line 4">
            <a:extLst>
              <a:ext uri="{FF2B5EF4-FFF2-40B4-BE49-F238E27FC236}">
                <a16:creationId xmlns:a16="http://schemas.microsoft.com/office/drawing/2014/main" id="{A962FECC-2D8A-4C54-840D-157E61324226}"/>
              </a:ext>
            </a:extLst>
          </p:cNvPr>
          <p:cNvSpPr>
            <a:spLocks noChangeShapeType="1"/>
          </p:cNvSpPr>
          <p:nvPr/>
        </p:nvSpPr>
        <p:spPr bwMode="auto">
          <a:xfrm>
            <a:off x="1393031" y="154305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4101" name="Text Box 5">
            <a:extLst>
              <a:ext uri="{FF2B5EF4-FFF2-40B4-BE49-F238E27FC236}">
                <a16:creationId xmlns:a16="http://schemas.microsoft.com/office/drawing/2014/main" id="{14E99DB3-E7F9-42FC-8109-6F99D0364478}"/>
              </a:ext>
            </a:extLst>
          </p:cNvPr>
          <p:cNvSpPr txBox="1">
            <a:spLocks noChangeArrowheads="1"/>
          </p:cNvSpPr>
          <p:nvPr/>
        </p:nvSpPr>
        <p:spPr bwMode="auto">
          <a:xfrm>
            <a:off x="1534594" y="5021669"/>
            <a:ext cx="6001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90000"/>
              </a:lnSpc>
              <a:spcAft>
                <a:spcPts val="0"/>
              </a:spcAft>
              <a:buNone/>
            </a:pPr>
            <a:r>
              <a:rPr lang="en-US" altLang="en-US" sz="1500" dirty="0">
                <a:solidFill>
                  <a:prstClr val="black"/>
                </a:solidFill>
              </a:rPr>
              <a:t>* Ellenberg SS, Fleming TR, DeMets DL:  </a:t>
            </a:r>
            <a:r>
              <a:rPr lang="en-US" altLang="en-US" sz="1500" i="1" dirty="0">
                <a:solidFill>
                  <a:prstClr val="black"/>
                </a:solidFill>
              </a:rPr>
              <a:t>“Data Monitoring Committees: </a:t>
            </a:r>
          </a:p>
          <a:p>
            <a:pPr defTabSz="685800" fontAlgn="auto">
              <a:lnSpc>
                <a:spcPct val="90000"/>
              </a:lnSpc>
              <a:spcAft>
                <a:spcPts val="0"/>
              </a:spcAft>
              <a:buNone/>
            </a:pPr>
            <a:r>
              <a:rPr lang="en-US" altLang="en-US" sz="1500" i="1" dirty="0">
                <a:solidFill>
                  <a:prstClr val="black"/>
                </a:solidFill>
              </a:rPr>
              <a:t>       A Practical Approach”, </a:t>
            </a:r>
            <a:r>
              <a:rPr lang="en-US" altLang="en-US" sz="1500" b="1" i="1" dirty="0">
                <a:solidFill>
                  <a:prstClr val="black"/>
                </a:solidFill>
              </a:rPr>
              <a:t>Second Edition</a:t>
            </a:r>
            <a:r>
              <a:rPr lang="en-US" altLang="en-US" sz="1500" i="1" dirty="0">
                <a:solidFill>
                  <a:prstClr val="black"/>
                </a:solidFill>
              </a:rPr>
              <a:t>, </a:t>
            </a:r>
            <a:r>
              <a:rPr lang="en-US" altLang="en-US" sz="1500" dirty="0">
                <a:solidFill>
                  <a:prstClr val="black"/>
                </a:solidFill>
              </a:rPr>
              <a:t>John Wiley &amp; Sons, 2019</a:t>
            </a:r>
          </a:p>
          <a:p>
            <a:pPr defTabSz="685800" fontAlgn="auto">
              <a:spcBef>
                <a:spcPct val="0"/>
              </a:spcBef>
              <a:spcAft>
                <a:spcPts val="0"/>
              </a:spcAft>
              <a:buNone/>
            </a:pPr>
            <a:endParaRPr lang="en-US" altLang="en-US" sz="1800" dirty="0">
              <a:solidFill>
                <a:srgbClr val="44546A"/>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94746436-2A7E-4E87-8FE2-27D927F7E85A}"/>
              </a:ext>
            </a:extLst>
          </p:cNvPr>
          <p:cNvSpPr txBox="1">
            <a:spLocks noChangeArrowheads="1"/>
          </p:cNvSpPr>
          <p:nvPr/>
        </p:nvSpPr>
        <p:spPr bwMode="auto">
          <a:xfrm>
            <a:off x="3162802" y="1143000"/>
            <a:ext cx="281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400">
                <a:solidFill>
                  <a:prstClr val="black"/>
                </a:solidFill>
              </a:rPr>
              <a:t>Mission of the DMC </a:t>
            </a:r>
          </a:p>
        </p:txBody>
      </p:sp>
      <p:sp>
        <p:nvSpPr>
          <p:cNvPr id="19459" name="Text Box 3">
            <a:extLst>
              <a:ext uri="{FF2B5EF4-FFF2-40B4-BE49-F238E27FC236}">
                <a16:creationId xmlns:a16="http://schemas.microsoft.com/office/drawing/2014/main" id="{E431492D-8416-4F57-85A5-29AC57B18343}"/>
              </a:ext>
            </a:extLst>
          </p:cNvPr>
          <p:cNvSpPr txBox="1">
            <a:spLocks noChangeArrowheads="1"/>
          </p:cNvSpPr>
          <p:nvPr/>
        </p:nvSpPr>
        <p:spPr bwMode="auto">
          <a:xfrm>
            <a:off x="1692288" y="2026876"/>
            <a:ext cx="6286500" cy="25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To Safeguard the Interests</a:t>
            </a:r>
          </a:p>
          <a:p>
            <a:pPr defTabSz="685800" fontAlgn="auto">
              <a:lnSpc>
                <a:spcPct val="80000"/>
              </a:lnSpc>
              <a:spcBef>
                <a:spcPct val="0"/>
              </a:spcBef>
              <a:spcAft>
                <a:spcPts val="0"/>
              </a:spcAft>
              <a:buNone/>
            </a:pPr>
            <a:endParaRPr lang="en-US" altLang="en-US" sz="600" dirty="0">
              <a:solidFill>
                <a:prstClr val="black"/>
              </a:solidFill>
              <a:sym typeface="Symbol" panose="05050102010706020507" pitchFamily="18" charset="2"/>
            </a:endParaRPr>
          </a:p>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of the Study Participants</a:t>
            </a:r>
          </a:p>
          <a:p>
            <a:pPr defTabSz="685800" fontAlgn="auto">
              <a:lnSpc>
                <a:spcPct val="80000"/>
              </a:lnSpc>
              <a:spcBef>
                <a:spcPct val="0"/>
              </a:spcBef>
              <a:spcAft>
                <a:spcPts val="0"/>
              </a:spcAft>
              <a:buNone/>
            </a:pPr>
            <a:endParaRPr lang="en-US" altLang="en-US" sz="2700" dirty="0">
              <a:solidFill>
                <a:prstClr val="black"/>
              </a:solidFill>
              <a:sym typeface="Symbol" panose="05050102010706020507" pitchFamily="18" charset="2"/>
            </a:endParaRPr>
          </a:p>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To Preserve Trial Integrity and Credibility</a:t>
            </a:r>
          </a:p>
          <a:p>
            <a:pPr defTabSz="685800" fontAlgn="auto">
              <a:lnSpc>
                <a:spcPct val="80000"/>
              </a:lnSpc>
              <a:spcBef>
                <a:spcPct val="0"/>
              </a:spcBef>
              <a:spcAft>
                <a:spcPts val="0"/>
              </a:spcAft>
              <a:buNone/>
            </a:pPr>
            <a:endParaRPr lang="en-US" altLang="en-US" sz="1200" dirty="0">
              <a:solidFill>
                <a:prstClr val="black"/>
              </a:solidFill>
              <a:sym typeface="Symbol" panose="05050102010706020507" pitchFamily="18" charset="2"/>
            </a:endParaRPr>
          </a:p>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to enable the clinical trial to provide</a:t>
            </a:r>
          </a:p>
          <a:p>
            <a:pPr defTabSz="685800" fontAlgn="auto">
              <a:lnSpc>
                <a:spcPct val="80000"/>
              </a:lnSpc>
              <a:spcBef>
                <a:spcPct val="0"/>
              </a:spcBef>
              <a:spcAft>
                <a:spcPts val="0"/>
              </a:spcAft>
              <a:buNone/>
            </a:pPr>
            <a:endParaRPr lang="en-US" altLang="en-US" sz="600" dirty="0">
              <a:solidFill>
                <a:prstClr val="black"/>
              </a:solidFill>
              <a:sym typeface="Symbol" panose="05050102010706020507" pitchFamily="18" charset="2"/>
            </a:endParaRPr>
          </a:p>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timely and reliable insights</a:t>
            </a:r>
          </a:p>
          <a:p>
            <a:pPr defTabSz="685800" fontAlgn="auto">
              <a:lnSpc>
                <a:spcPct val="80000"/>
              </a:lnSpc>
              <a:spcBef>
                <a:spcPct val="0"/>
              </a:spcBef>
              <a:spcAft>
                <a:spcPts val="0"/>
              </a:spcAft>
              <a:buNone/>
            </a:pPr>
            <a:endParaRPr lang="en-US" altLang="en-US" sz="600" dirty="0">
              <a:solidFill>
                <a:prstClr val="black"/>
              </a:solidFill>
              <a:sym typeface="Symbol" panose="05050102010706020507" pitchFamily="18" charset="2"/>
            </a:endParaRPr>
          </a:p>
          <a:p>
            <a:pPr defTabSz="685800" fontAlgn="auto">
              <a:lnSpc>
                <a:spcPct val="80000"/>
              </a:lnSpc>
              <a:spcBef>
                <a:spcPct val="0"/>
              </a:spcBef>
              <a:spcAft>
                <a:spcPts val="0"/>
              </a:spcAft>
              <a:buNone/>
            </a:pPr>
            <a:r>
              <a:rPr lang="en-US" altLang="en-US" sz="2400" dirty="0">
                <a:solidFill>
                  <a:prstClr val="black"/>
                </a:solidFill>
                <a:sym typeface="Symbol" panose="05050102010706020507" pitchFamily="18" charset="2"/>
              </a:rPr>
              <a:t>	          to the broader clinical community</a:t>
            </a:r>
          </a:p>
        </p:txBody>
      </p:sp>
      <p:sp>
        <p:nvSpPr>
          <p:cNvPr id="19460" name="Line 4">
            <a:extLst>
              <a:ext uri="{FF2B5EF4-FFF2-40B4-BE49-F238E27FC236}">
                <a16:creationId xmlns:a16="http://schemas.microsoft.com/office/drawing/2014/main" id="{3BBB3DFD-B878-4A0E-926A-BBC303E6B47F}"/>
              </a:ext>
            </a:extLst>
          </p:cNvPr>
          <p:cNvSpPr>
            <a:spLocks noChangeShapeType="1"/>
          </p:cNvSpPr>
          <p:nvPr/>
        </p:nvSpPr>
        <p:spPr bwMode="auto">
          <a:xfrm>
            <a:off x="1428750" y="1688306"/>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1C39BFEC-7D5E-AA14-5D02-A9F2352A3601}"/>
              </a:ext>
            </a:extLst>
          </p:cNvPr>
          <p:cNvSpPr txBox="1"/>
          <p:nvPr/>
        </p:nvSpPr>
        <p:spPr>
          <a:xfrm>
            <a:off x="2316820" y="5064053"/>
            <a:ext cx="5073953" cy="674031"/>
          </a:xfrm>
          <a:prstGeom prst="rect">
            <a:avLst/>
          </a:prstGeom>
          <a:noFill/>
        </p:spPr>
        <p:txBody>
          <a:bodyPr wrap="none" rtlCol="0">
            <a:spAutoFit/>
          </a:bodyPr>
          <a:lstStyle/>
          <a:p>
            <a:pPr defTabSz="685800" fontAlgn="auto">
              <a:lnSpc>
                <a:spcPct val="90000"/>
              </a:lnSpc>
              <a:spcBef>
                <a:spcPts val="0"/>
              </a:spcBef>
              <a:spcAft>
                <a:spcPts val="0"/>
              </a:spcAft>
            </a:pPr>
            <a:r>
              <a:rPr lang="en-US" altLang="en-US" sz="1350" dirty="0">
                <a:solidFill>
                  <a:prstClr val="black"/>
                </a:solidFill>
                <a:latin typeface="Calibri" panose="020F0502020204030204"/>
              </a:rPr>
              <a:t>Ellenberg SS, Fleming TR, DeMets DL:  </a:t>
            </a:r>
            <a:r>
              <a:rPr lang="en-US" altLang="en-US" sz="1350" i="1" dirty="0">
                <a:solidFill>
                  <a:prstClr val="black"/>
                </a:solidFill>
                <a:latin typeface="Calibri" panose="020F0502020204030204"/>
              </a:rPr>
              <a:t>“Data Monitoring Committees: </a:t>
            </a:r>
          </a:p>
          <a:p>
            <a:pPr defTabSz="685800" fontAlgn="auto">
              <a:lnSpc>
                <a:spcPct val="90000"/>
              </a:lnSpc>
              <a:spcBef>
                <a:spcPts val="0"/>
              </a:spcBef>
              <a:spcAft>
                <a:spcPts val="0"/>
              </a:spcAft>
            </a:pPr>
            <a:r>
              <a:rPr lang="en-US" altLang="en-US" sz="1350" i="1" dirty="0">
                <a:solidFill>
                  <a:prstClr val="black"/>
                </a:solidFill>
                <a:latin typeface="Calibri" panose="020F0502020204030204"/>
              </a:rPr>
              <a:t>       A Practical Approach”, </a:t>
            </a:r>
            <a:r>
              <a:rPr lang="en-US" altLang="en-US" sz="1350" b="1" i="1" dirty="0">
                <a:solidFill>
                  <a:prstClr val="black"/>
                </a:solidFill>
                <a:latin typeface="Calibri" panose="020F0502020204030204"/>
              </a:rPr>
              <a:t>Second Edition</a:t>
            </a:r>
            <a:r>
              <a:rPr lang="en-US" altLang="en-US" sz="1350" i="1" dirty="0">
                <a:solidFill>
                  <a:prstClr val="black"/>
                </a:solidFill>
                <a:latin typeface="Calibri" panose="020F0502020204030204"/>
              </a:rPr>
              <a:t>, </a:t>
            </a:r>
            <a:r>
              <a:rPr lang="en-US" altLang="en-US" sz="1350" dirty="0">
                <a:solidFill>
                  <a:prstClr val="black"/>
                </a:solidFill>
                <a:latin typeface="Calibri" panose="020F0502020204030204"/>
              </a:rPr>
              <a:t>John Wiley &amp; Sons, 2019</a:t>
            </a:r>
          </a:p>
          <a:p>
            <a:pPr defTabSz="685800" fontAlgn="auto">
              <a:spcBef>
                <a:spcPts val="0"/>
              </a:spcBef>
              <a:spcAft>
                <a:spcPts val="0"/>
              </a:spcAft>
            </a:pPr>
            <a:endParaRPr lang="en-US" sz="1350"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9024C220-5D4D-4D9C-A630-5FC28B5FA039}"/>
              </a:ext>
            </a:extLst>
          </p:cNvPr>
          <p:cNvSpPr txBox="1">
            <a:spLocks noChangeArrowheads="1"/>
          </p:cNvSpPr>
          <p:nvPr/>
        </p:nvSpPr>
        <p:spPr bwMode="auto">
          <a:xfrm>
            <a:off x="2171700" y="1100137"/>
            <a:ext cx="508635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90000"/>
              </a:lnSpc>
              <a:spcBef>
                <a:spcPct val="0"/>
              </a:spcBef>
              <a:spcAft>
                <a:spcPts val="0"/>
              </a:spcAft>
              <a:buNone/>
            </a:pPr>
            <a:r>
              <a:rPr lang="en-US" altLang="en-US" sz="2700">
                <a:solidFill>
                  <a:prstClr val="black"/>
                </a:solidFill>
              </a:rPr>
              <a:t>       </a:t>
            </a:r>
            <a:r>
              <a:rPr lang="en-US" altLang="en-US" sz="2100">
                <a:solidFill>
                  <a:prstClr val="black"/>
                </a:solidFill>
              </a:rPr>
              <a:t>Some Fundamental Principles</a:t>
            </a:r>
          </a:p>
          <a:p>
            <a:pPr defTabSz="685800" fontAlgn="auto">
              <a:lnSpc>
                <a:spcPct val="90000"/>
              </a:lnSpc>
              <a:spcBef>
                <a:spcPct val="0"/>
              </a:spcBef>
              <a:spcAft>
                <a:spcPts val="0"/>
              </a:spcAft>
              <a:buNone/>
            </a:pPr>
            <a:r>
              <a:rPr lang="en-US" altLang="en-US" sz="2100">
                <a:solidFill>
                  <a:prstClr val="black"/>
                </a:solidFill>
              </a:rPr>
              <a:t>      </a:t>
            </a:r>
          </a:p>
        </p:txBody>
      </p:sp>
      <p:sp>
        <p:nvSpPr>
          <p:cNvPr id="11267" name="Text Box 3">
            <a:extLst>
              <a:ext uri="{FF2B5EF4-FFF2-40B4-BE49-F238E27FC236}">
                <a16:creationId xmlns:a16="http://schemas.microsoft.com/office/drawing/2014/main" id="{21A4F4B8-D374-408B-9970-39F26E1EE4D8}"/>
              </a:ext>
            </a:extLst>
          </p:cNvPr>
          <p:cNvSpPr txBox="1">
            <a:spLocks noChangeArrowheads="1"/>
          </p:cNvSpPr>
          <p:nvPr/>
        </p:nvSpPr>
        <p:spPr bwMode="auto">
          <a:xfrm>
            <a:off x="1541859" y="1834754"/>
            <a:ext cx="6120586" cy="3582519"/>
          </a:xfrm>
          <a:prstGeom prst="rect">
            <a:avLst/>
          </a:prstGeom>
          <a:noFill/>
          <a:ln>
            <a:noFill/>
          </a:ln>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685800" eaLnBrk="1" fontAlgn="auto" hangingPunct="1">
              <a:lnSpc>
                <a:spcPct val="90000"/>
              </a:lnSpc>
              <a:spcBef>
                <a:spcPts val="0"/>
              </a:spcBef>
              <a:spcAft>
                <a:spcPts val="0"/>
              </a:spcAft>
              <a:defRPr/>
            </a:pPr>
            <a:endParaRPr lang="en-US" sz="1500" dirty="0">
              <a:solidFill>
                <a:prstClr val="black"/>
              </a:solidFill>
            </a:endParaRPr>
          </a:p>
          <a:p>
            <a:pPr defTabSz="685800" eaLnBrk="1" fontAlgn="auto" hangingPunct="1">
              <a:lnSpc>
                <a:spcPct val="90000"/>
              </a:lnSpc>
              <a:spcBef>
                <a:spcPts val="0"/>
              </a:spcBef>
              <a:spcAft>
                <a:spcPts val="0"/>
              </a:spcAft>
              <a:defRPr/>
            </a:pPr>
            <a:r>
              <a:rPr lang="en-US" sz="2400" dirty="0">
                <a:solidFill>
                  <a:prstClr val="black"/>
                </a:solidFill>
                <a:sym typeface="Symbol" pitchFamily="18" charset="2"/>
              </a:rPr>
              <a:t>    </a:t>
            </a:r>
            <a:r>
              <a:rPr lang="en-US" sz="2100" dirty="0">
                <a:solidFill>
                  <a:prstClr val="black"/>
                </a:solidFill>
                <a:sym typeface="Symbol" pitchFamily="18" charset="2"/>
              </a:rPr>
              <a:t>DMC should have </a:t>
            </a:r>
            <a:r>
              <a:rPr lang="en-US" sz="2100" i="1" dirty="0">
                <a:solidFill>
                  <a:prstClr val="black"/>
                </a:solidFill>
                <a:sym typeface="Symbol" pitchFamily="18" charset="2"/>
              </a:rPr>
              <a:t>Sole Access </a:t>
            </a:r>
            <a:r>
              <a:rPr lang="en-US" sz="2100" dirty="0">
                <a:solidFill>
                  <a:prstClr val="black"/>
                </a:solidFill>
                <a:sym typeface="Symbol" pitchFamily="18" charset="2"/>
              </a:rPr>
              <a:t>to interim results</a:t>
            </a:r>
          </a:p>
          <a:p>
            <a:pPr defTabSz="685800" eaLnBrk="1" fontAlgn="auto" hangingPunct="1">
              <a:lnSpc>
                <a:spcPct val="90000"/>
              </a:lnSpc>
              <a:spcBef>
                <a:spcPts val="0"/>
              </a:spcBef>
              <a:spcAft>
                <a:spcPts val="0"/>
              </a:spcAft>
              <a:defRPr/>
            </a:pPr>
            <a:r>
              <a:rPr lang="en-US" sz="2100" dirty="0">
                <a:solidFill>
                  <a:prstClr val="black"/>
                </a:solidFill>
                <a:sym typeface="Symbol" pitchFamily="18" charset="2"/>
              </a:rPr>
              <a:t>	     on relative efficacy &amp;</a:t>
            </a:r>
          </a:p>
          <a:p>
            <a:pPr defTabSz="685800" eaLnBrk="1" fontAlgn="auto" hangingPunct="1">
              <a:lnSpc>
                <a:spcPct val="90000"/>
              </a:lnSpc>
              <a:spcBef>
                <a:spcPts val="0"/>
              </a:spcBef>
              <a:spcAft>
                <a:spcPts val="0"/>
              </a:spcAft>
              <a:defRPr/>
            </a:pPr>
            <a:r>
              <a:rPr lang="en-US" sz="2100" dirty="0">
                <a:solidFill>
                  <a:prstClr val="black"/>
                </a:solidFill>
                <a:sym typeface="Symbol" pitchFamily="18" charset="2"/>
              </a:rPr>
              <a:t>		 relative safety of interventions</a:t>
            </a:r>
          </a:p>
          <a:p>
            <a:pPr defTabSz="685800" eaLnBrk="1" fontAlgn="auto" hangingPunct="1">
              <a:lnSpc>
                <a:spcPct val="90000"/>
              </a:lnSpc>
              <a:spcBef>
                <a:spcPts val="0"/>
              </a:spcBef>
              <a:spcAft>
                <a:spcPts val="0"/>
              </a:spcAft>
              <a:defRPr/>
            </a:pPr>
            <a:endParaRPr lang="en-US" sz="1500" dirty="0">
              <a:solidFill>
                <a:prstClr val="black"/>
              </a:solidFill>
              <a:sym typeface="Symbol" pitchFamily="18" charset="2"/>
            </a:endParaRPr>
          </a:p>
          <a:p>
            <a:pPr marL="342900" indent="-342900" defTabSz="685800" eaLnBrk="1" fontAlgn="auto" hangingPunct="1">
              <a:lnSpc>
                <a:spcPct val="90000"/>
              </a:lnSpc>
              <a:spcBef>
                <a:spcPts val="0"/>
              </a:spcBef>
              <a:spcAft>
                <a:spcPts val="0"/>
              </a:spcAft>
              <a:buFont typeface="Symbol" pitchFamily="18" charset="2"/>
              <a:buChar char="·"/>
              <a:defRPr/>
            </a:pPr>
            <a:r>
              <a:rPr lang="en-US" sz="2400" dirty="0">
                <a:solidFill>
                  <a:prstClr val="black"/>
                </a:solidFill>
                <a:sym typeface="Symbol" pitchFamily="18" charset="2"/>
              </a:rPr>
              <a:t> </a:t>
            </a:r>
            <a:r>
              <a:rPr lang="en-US" sz="2100" dirty="0">
                <a:solidFill>
                  <a:prstClr val="black"/>
                </a:solidFill>
                <a:sym typeface="Symbol" pitchFamily="18" charset="2"/>
              </a:rPr>
              <a:t>DMC should have </a:t>
            </a:r>
            <a:r>
              <a:rPr lang="en-US" sz="2100" i="1" dirty="0">
                <a:solidFill>
                  <a:prstClr val="black"/>
                </a:solidFill>
                <a:sym typeface="Symbol" pitchFamily="18" charset="2"/>
              </a:rPr>
              <a:t>Multidisciplinary</a:t>
            </a:r>
            <a:r>
              <a:rPr lang="en-US" sz="2100" dirty="0">
                <a:solidFill>
                  <a:prstClr val="black"/>
                </a:solidFill>
                <a:sym typeface="Symbol" pitchFamily="18" charset="2"/>
              </a:rPr>
              <a:t> representation</a:t>
            </a:r>
          </a:p>
          <a:p>
            <a:pPr defTabSz="685800" eaLnBrk="1" fontAlgn="auto" hangingPunct="1">
              <a:lnSpc>
                <a:spcPct val="90000"/>
              </a:lnSpc>
              <a:spcBef>
                <a:spcPts val="0"/>
              </a:spcBef>
              <a:spcAft>
                <a:spcPts val="0"/>
              </a:spcAft>
              <a:defRPr/>
            </a:pPr>
            <a:r>
              <a:rPr lang="en-US" sz="2100" dirty="0">
                <a:solidFill>
                  <a:prstClr val="black"/>
                </a:solidFill>
                <a:sym typeface="Symbol" pitchFamily="18" charset="2"/>
              </a:rPr>
              <a:t>	     having experience in the DMC process</a:t>
            </a:r>
          </a:p>
          <a:p>
            <a:pPr defTabSz="685800" eaLnBrk="1" fontAlgn="auto" hangingPunct="1">
              <a:lnSpc>
                <a:spcPct val="90000"/>
              </a:lnSpc>
              <a:spcBef>
                <a:spcPts val="0"/>
              </a:spcBef>
              <a:spcAft>
                <a:spcPts val="0"/>
              </a:spcAft>
              <a:defRPr/>
            </a:pPr>
            <a:endParaRPr lang="en-US" sz="1500" dirty="0">
              <a:solidFill>
                <a:prstClr val="black"/>
              </a:solidFill>
              <a:sym typeface="Symbol" pitchFamily="18" charset="2"/>
            </a:endParaRPr>
          </a:p>
          <a:p>
            <a:pPr marL="342900" indent="-342900" defTabSz="685800" eaLnBrk="1" fontAlgn="auto" hangingPunct="1">
              <a:lnSpc>
                <a:spcPct val="90000"/>
              </a:lnSpc>
              <a:spcBef>
                <a:spcPts val="0"/>
              </a:spcBef>
              <a:spcAft>
                <a:spcPts val="0"/>
              </a:spcAft>
              <a:buFont typeface="Symbol" pitchFamily="18" charset="2"/>
              <a:buChar char="·"/>
              <a:defRPr/>
            </a:pPr>
            <a:r>
              <a:rPr lang="en-US" sz="2400" dirty="0">
                <a:solidFill>
                  <a:prstClr val="black"/>
                </a:solidFill>
                <a:sym typeface="Symbol" pitchFamily="18" charset="2"/>
              </a:rPr>
              <a:t> </a:t>
            </a:r>
            <a:r>
              <a:rPr lang="en-US" sz="2100" dirty="0">
                <a:solidFill>
                  <a:prstClr val="black"/>
                </a:solidFill>
                <a:sym typeface="Symbol" pitchFamily="18" charset="2"/>
              </a:rPr>
              <a:t>DMC should be  </a:t>
            </a:r>
            <a:r>
              <a:rPr lang="en-US" sz="2100" i="1" dirty="0">
                <a:solidFill>
                  <a:prstClr val="black"/>
                </a:solidFill>
                <a:sym typeface="Symbol" pitchFamily="18" charset="2"/>
              </a:rPr>
              <a:t>Independent  </a:t>
            </a:r>
            <a:r>
              <a:rPr lang="en-US" sz="2100" dirty="0">
                <a:solidFill>
                  <a:prstClr val="black"/>
                </a:solidFill>
                <a:sym typeface="Symbol" pitchFamily="18" charset="2"/>
              </a:rPr>
              <a:t>with freedom from</a:t>
            </a:r>
          </a:p>
          <a:p>
            <a:pPr defTabSz="685800" eaLnBrk="1" fontAlgn="auto" hangingPunct="1">
              <a:lnSpc>
                <a:spcPct val="90000"/>
              </a:lnSpc>
              <a:spcBef>
                <a:spcPts val="0"/>
              </a:spcBef>
              <a:spcAft>
                <a:spcPts val="0"/>
              </a:spcAft>
              <a:defRPr/>
            </a:pPr>
            <a:r>
              <a:rPr lang="en-US" sz="2100" dirty="0">
                <a:solidFill>
                  <a:prstClr val="black"/>
                </a:solidFill>
                <a:sym typeface="Symbol" pitchFamily="18" charset="2"/>
              </a:rPr>
              <a:t>               apparent significant conflicts of interest</a:t>
            </a:r>
          </a:p>
          <a:p>
            <a:pPr defTabSz="685800" eaLnBrk="1" fontAlgn="auto" hangingPunct="1">
              <a:lnSpc>
                <a:spcPct val="90000"/>
              </a:lnSpc>
              <a:spcBef>
                <a:spcPts val="0"/>
              </a:spcBef>
              <a:spcAft>
                <a:spcPts val="0"/>
              </a:spcAft>
              <a:defRPr/>
            </a:pPr>
            <a:endParaRPr lang="en-US" sz="600" dirty="0">
              <a:solidFill>
                <a:prstClr val="black"/>
              </a:solidFill>
              <a:sym typeface="Symbol" pitchFamily="18" charset="2"/>
            </a:endParaRPr>
          </a:p>
          <a:p>
            <a:pPr defTabSz="685800" eaLnBrk="1" fontAlgn="auto" hangingPunct="1">
              <a:lnSpc>
                <a:spcPct val="90000"/>
              </a:lnSpc>
              <a:spcBef>
                <a:spcPts val="0"/>
              </a:spcBef>
              <a:spcAft>
                <a:spcPts val="0"/>
              </a:spcAft>
              <a:defRPr/>
            </a:pPr>
            <a:r>
              <a:rPr lang="en-US" sz="2100" dirty="0">
                <a:solidFill>
                  <a:prstClr val="black"/>
                </a:solidFill>
                <a:sym typeface="Symbol" pitchFamily="18" charset="2"/>
              </a:rPr>
              <a:t>	     … financial, professional, regulatory</a:t>
            </a:r>
          </a:p>
          <a:p>
            <a:pPr defTabSz="685800" eaLnBrk="1" fontAlgn="auto" hangingPunct="1">
              <a:lnSpc>
                <a:spcPct val="90000"/>
              </a:lnSpc>
              <a:spcBef>
                <a:spcPts val="0"/>
              </a:spcBef>
              <a:spcAft>
                <a:spcPts val="0"/>
              </a:spcAft>
              <a:defRPr/>
            </a:pPr>
            <a:endParaRPr lang="en-US" sz="2400" dirty="0">
              <a:solidFill>
                <a:prstClr val="black"/>
              </a:solidFill>
            </a:endParaRPr>
          </a:p>
        </p:txBody>
      </p:sp>
      <p:sp>
        <p:nvSpPr>
          <p:cNvPr id="23556" name="Line 4">
            <a:extLst>
              <a:ext uri="{FF2B5EF4-FFF2-40B4-BE49-F238E27FC236}">
                <a16:creationId xmlns:a16="http://schemas.microsoft.com/office/drawing/2014/main" id="{34972A80-3CB9-42A2-BE87-14E0C7C28DC3}"/>
              </a:ext>
            </a:extLst>
          </p:cNvPr>
          <p:cNvSpPr>
            <a:spLocks noChangeShapeType="1"/>
          </p:cNvSpPr>
          <p:nvPr/>
        </p:nvSpPr>
        <p:spPr bwMode="auto">
          <a:xfrm>
            <a:off x="1428750"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922B-C397-CB75-D56A-ADAC6836626B}"/>
            </a:ext>
          </a:extLst>
        </p:cNvPr>
        <p:cNvGrpSpPr/>
        <p:nvPr/>
      </p:nvGrpSpPr>
      <p:grpSpPr>
        <a:xfrm>
          <a:off x="0" y="0"/>
          <a:ext cx="0" cy="0"/>
          <a:chOff x="0" y="0"/>
          <a:chExt cx="0" cy="0"/>
        </a:xfrm>
      </p:grpSpPr>
      <p:sp>
        <p:nvSpPr>
          <p:cNvPr id="160770" name="Text Box 2">
            <a:extLst>
              <a:ext uri="{FF2B5EF4-FFF2-40B4-BE49-F238E27FC236}">
                <a16:creationId xmlns:a16="http://schemas.microsoft.com/office/drawing/2014/main" id="{A1C80CB4-631F-5F21-3F60-78FF675F7702}"/>
              </a:ext>
            </a:extLst>
          </p:cNvPr>
          <p:cNvSpPr txBox="1">
            <a:spLocks noChangeArrowheads="1"/>
          </p:cNvSpPr>
          <p:nvPr/>
        </p:nvSpPr>
        <p:spPr bwMode="auto">
          <a:xfrm>
            <a:off x="2197622" y="1085851"/>
            <a:ext cx="457849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dirty="0">
                <a:solidFill>
                  <a:prstClr val="black"/>
                </a:solidFill>
              </a:rPr>
              <a:t>  Summary: </a:t>
            </a:r>
          </a:p>
          <a:p>
            <a:pPr algn="ctr" defTabSz="685800" fontAlgn="auto">
              <a:spcBef>
                <a:spcPct val="0"/>
              </a:spcBef>
              <a:spcAft>
                <a:spcPts val="0"/>
              </a:spcAft>
              <a:buNone/>
            </a:pPr>
            <a:r>
              <a:rPr lang="en-US" altLang="en-US" sz="2100" dirty="0">
                <a:solidFill>
                  <a:prstClr val="black"/>
                </a:solidFill>
              </a:rPr>
              <a:t> </a:t>
            </a:r>
          </a:p>
          <a:p>
            <a:pPr algn="ctr" defTabSz="685800" fontAlgn="auto">
              <a:spcBef>
                <a:spcPct val="0"/>
              </a:spcBef>
              <a:spcAft>
                <a:spcPts val="0"/>
              </a:spcAft>
              <a:buNone/>
            </a:pPr>
            <a:endParaRPr lang="en-US" altLang="en-US" sz="900" dirty="0">
              <a:solidFill>
                <a:prstClr val="black"/>
              </a:solidFill>
            </a:endParaRPr>
          </a:p>
          <a:p>
            <a:pPr algn="ctr" defTabSz="685800" fontAlgn="auto">
              <a:spcBef>
                <a:spcPct val="0"/>
              </a:spcBef>
              <a:spcAft>
                <a:spcPts val="0"/>
              </a:spcAft>
              <a:buNone/>
            </a:pPr>
            <a:r>
              <a:rPr lang="en-US" altLang="en-US" sz="2100" i="1" dirty="0">
                <a:solidFill>
                  <a:prstClr val="black"/>
                </a:solidFill>
              </a:rPr>
              <a:t>An Opinion</a:t>
            </a:r>
            <a:r>
              <a:rPr lang="en-US" altLang="en-US" sz="2100" dirty="0">
                <a:solidFill>
                  <a:prstClr val="black"/>
                </a:solidFill>
              </a:rPr>
              <a:t>:  The DMC process</a:t>
            </a:r>
          </a:p>
          <a:p>
            <a:pPr algn="ctr" defTabSz="685800" fontAlgn="auto">
              <a:spcBef>
                <a:spcPct val="0"/>
              </a:spcBef>
              <a:spcAft>
                <a:spcPts val="0"/>
              </a:spcAft>
              <a:buNone/>
            </a:pPr>
            <a:r>
              <a:rPr lang="en-US" altLang="en-US" sz="600" dirty="0">
                <a:solidFill>
                  <a:prstClr val="black"/>
                </a:solidFill>
              </a:rPr>
              <a:t> </a:t>
            </a:r>
          </a:p>
          <a:p>
            <a:pPr algn="ctr" defTabSz="685800" fontAlgn="auto">
              <a:spcBef>
                <a:spcPct val="0"/>
              </a:spcBef>
              <a:spcAft>
                <a:spcPts val="0"/>
              </a:spcAft>
              <a:buNone/>
            </a:pPr>
            <a:r>
              <a:rPr lang="en-US" altLang="en-US" sz="2100" dirty="0">
                <a:solidFill>
                  <a:prstClr val="black"/>
                </a:solidFill>
              </a:rPr>
              <a:t>for monitoring randomized clinical trials</a:t>
            </a:r>
          </a:p>
          <a:p>
            <a:pPr algn="ctr" defTabSz="685800" fontAlgn="auto">
              <a:spcBef>
                <a:spcPct val="0"/>
              </a:spcBef>
              <a:spcAft>
                <a:spcPts val="0"/>
              </a:spcAft>
              <a:buNone/>
            </a:pPr>
            <a:endParaRPr lang="en-US" altLang="en-US" sz="600" dirty="0">
              <a:solidFill>
                <a:prstClr val="black"/>
              </a:solidFill>
            </a:endParaRPr>
          </a:p>
          <a:p>
            <a:pPr algn="ctr" defTabSz="685800" fontAlgn="auto">
              <a:spcBef>
                <a:spcPct val="0"/>
              </a:spcBef>
              <a:spcAft>
                <a:spcPts val="0"/>
              </a:spcAft>
              <a:buNone/>
            </a:pPr>
            <a:r>
              <a:rPr lang="en-US" altLang="en-US" sz="2100" dirty="0">
                <a:solidFill>
                  <a:prstClr val="black"/>
                </a:solidFill>
              </a:rPr>
              <a:t>is  </a:t>
            </a:r>
            <a:r>
              <a:rPr lang="en-US" altLang="en-US" sz="2100" b="1" i="1" dirty="0">
                <a:solidFill>
                  <a:prstClr val="black"/>
                </a:solidFill>
              </a:rPr>
              <a:t>not</a:t>
            </a:r>
            <a:r>
              <a:rPr lang="en-US" altLang="en-US" sz="2100" dirty="0">
                <a:solidFill>
                  <a:prstClr val="black"/>
                </a:solidFill>
              </a:rPr>
              <a:t>  better than it was 10 years ago !</a:t>
            </a:r>
          </a:p>
        </p:txBody>
      </p:sp>
      <p:sp>
        <p:nvSpPr>
          <p:cNvPr id="160771" name="Text Box 3">
            <a:extLst>
              <a:ext uri="{FF2B5EF4-FFF2-40B4-BE49-F238E27FC236}">
                <a16:creationId xmlns:a16="http://schemas.microsoft.com/office/drawing/2014/main" id="{C16ECCE3-440E-1BDB-4CC1-37AA606615B1}"/>
              </a:ext>
            </a:extLst>
          </p:cNvPr>
          <p:cNvSpPr txBox="1">
            <a:spLocks noChangeArrowheads="1"/>
          </p:cNvSpPr>
          <p:nvPr/>
        </p:nvSpPr>
        <p:spPr bwMode="auto">
          <a:xfrm>
            <a:off x="1314450" y="3036095"/>
            <a:ext cx="653891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spcBef>
                <a:spcPct val="0"/>
              </a:spcBef>
              <a:spcAft>
                <a:spcPts val="0"/>
              </a:spcAft>
              <a:buNone/>
            </a:pPr>
            <a:endParaRPr lang="en-US" altLang="en-US" sz="2100" dirty="0">
              <a:solidFill>
                <a:prstClr val="black"/>
              </a:solidFill>
            </a:endParaRPr>
          </a:p>
          <a:p>
            <a:pPr defTabSz="685800" fontAlgn="auto">
              <a:spcBef>
                <a:spcPct val="0"/>
              </a:spcBef>
              <a:spcAft>
                <a:spcPts val="0"/>
              </a:spcAft>
              <a:buNone/>
            </a:pPr>
            <a:r>
              <a:rPr lang="en-US" altLang="en-US" sz="2100" b="1" dirty="0">
                <a:solidFill>
                  <a:prstClr val="black"/>
                </a:solidFill>
              </a:rPr>
              <a:t>   </a:t>
            </a:r>
            <a:r>
              <a:rPr lang="en-US" altLang="en-US" sz="2100" dirty="0">
                <a:solidFill>
                  <a:prstClr val="black"/>
                </a:solidFill>
              </a:rPr>
              <a:t>In particular, ongoing and emerging challenges </a:t>
            </a:r>
          </a:p>
          <a:p>
            <a:pPr defTabSz="685800" fontAlgn="auto">
              <a:spcBef>
                <a:spcPct val="0"/>
              </a:spcBef>
              <a:spcAft>
                <a:spcPts val="0"/>
              </a:spcAft>
              <a:buNone/>
            </a:pPr>
            <a:r>
              <a:rPr lang="en-US" altLang="en-US" sz="2100" dirty="0">
                <a:solidFill>
                  <a:prstClr val="black"/>
                </a:solidFill>
              </a:rPr>
              <a:t>       threaten the DMC’s </a:t>
            </a:r>
            <a:r>
              <a:rPr lang="en-US" altLang="en-US" sz="2100" i="1" dirty="0">
                <a:solidFill>
                  <a:prstClr val="black"/>
                </a:solidFill>
              </a:rPr>
              <a:t>independence</a:t>
            </a:r>
            <a:r>
              <a:rPr lang="en-US" altLang="en-US" sz="2100" dirty="0">
                <a:solidFill>
                  <a:prstClr val="black"/>
                </a:solidFill>
              </a:rPr>
              <a:t> and effectiveness…</a:t>
            </a:r>
          </a:p>
          <a:p>
            <a:pPr defTabSz="685800" fontAlgn="auto">
              <a:spcBef>
                <a:spcPct val="0"/>
              </a:spcBef>
              <a:spcAft>
                <a:spcPts val="0"/>
              </a:spcAft>
              <a:buNone/>
            </a:pPr>
            <a:endParaRPr lang="en-US" altLang="en-US" sz="1800" b="1" dirty="0">
              <a:solidFill>
                <a:prstClr val="black"/>
              </a:solidFill>
            </a:endParaRPr>
          </a:p>
          <a:p>
            <a:pPr defTabSz="685800" fontAlgn="auto">
              <a:spcBef>
                <a:spcPct val="0"/>
              </a:spcBef>
              <a:spcAft>
                <a:spcPts val="0"/>
              </a:spcAft>
              <a:buNone/>
            </a:pPr>
            <a:r>
              <a:rPr lang="en-US" altLang="en-US" sz="2100" dirty="0">
                <a:solidFill>
                  <a:prstClr val="black"/>
                </a:solidFill>
              </a:rPr>
              <a:t>   Best practices and operating principles</a:t>
            </a:r>
          </a:p>
          <a:p>
            <a:pPr defTabSz="685800" fontAlgn="auto">
              <a:spcBef>
                <a:spcPct val="0"/>
              </a:spcBef>
              <a:spcAft>
                <a:spcPts val="0"/>
              </a:spcAft>
              <a:buNone/>
            </a:pPr>
            <a:r>
              <a:rPr lang="en-US" altLang="en-US" sz="2100" dirty="0">
                <a:solidFill>
                  <a:prstClr val="black"/>
                </a:solidFill>
              </a:rPr>
              <a:t>                       for effective functioning of DMCs </a:t>
            </a:r>
          </a:p>
          <a:p>
            <a:pPr defTabSz="685800" fontAlgn="auto">
              <a:spcBef>
                <a:spcPct val="0"/>
              </a:spcBef>
              <a:spcAft>
                <a:spcPts val="0"/>
              </a:spcAft>
              <a:buNone/>
            </a:pPr>
            <a:r>
              <a:rPr lang="en-US" altLang="en-US" sz="2100" dirty="0">
                <a:solidFill>
                  <a:prstClr val="black"/>
                </a:solidFill>
              </a:rPr>
              <a:t>             have been proposed to address these challenges </a:t>
            </a:r>
          </a:p>
          <a:p>
            <a:pPr defTabSz="685800" fontAlgn="auto">
              <a:spcBef>
                <a:spcPct val="0"/>
              </a:spcBef>
              <a:spcAft>
                <a:spcPts val="0"/>
              </a:spcAft>
              <a:buNone/>
            </a:pPr>
            <a:r>
              <a:rPr lang="en-US" altLang="en-US" sz="2100" dirty="0">
                <a:solidFill>
                  <a:srgbClr val="44546A"/>
                </a:solidFill>
              </a:rPr>
              <a:t>           </a:t>
            </a:r>
          </a:p>
          <a:p>
            <a:pPr defTabSz="685800" fontAlgn="auto">
              <a:spcBef>
                <a:spcPct val="0"/>
              </a:spcBef>
              <a:spcAft>
                <a:spcPts val="0"/>
              </a:spcAft>
              <a:buNone/>
            </a:pPr>
            <a:r>
              <a:rPr lang="en-US" altLang="en-US" sz="2100" dirty="0">
                <a:solidFill>
                  <a:srgbClr val="44546A"/>
                </a:solidFill>
              </a:rPr>
              <a:t>                 </a:t>
            </a:r>
          </a:p>
        </p:txBody>
      </p:sp>
      <p:sp>
        <p:nvSpPr>
          <p:cNvPr id="160772" name="Line 4">
            <a:extLst>
              <a:ext uri="{FF2B5EF4-FFF2-40B4-BE49-F238E27FC236}">
                <a16:creationId xmlns:a16="http://schemas.microsoft.com/office/drawing/2014/main" id="{11E5DB10-0D30-4DCE-58DB-F678042BDA2B}"/>
              </a:ext>
            </a:extLst>
          </p:cNvPr>
          <p:cNvSpPr>
            <a:spLocks noChangeShapeType="1"/>
          </p:cNvSpPr>
          <p:nvPr/>
        </p:nvSpPr>
        <p:spPr bwMode="auto">
          <a:xfrm>
            <a:off x="1314450" y="1600200"/>
            <a:ext cx="6449616"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416420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C36F-3DDC-A5A0-6C95-82D67BD95BB9}"/>
              </a:ext>
            </a:extLst>
          </p:cNvPr>
          <p:cNvSpPr>
            <a:spLocks noGrp="1"/>
          </p:cNvSpPr>
          <p:nvPr>
            <p:ph type="title"/>
          </p:nvPr>
        </p:nvSpPr>
        <p:spPr/>
        <p:txBody>
          <a:bodyPr/>
          <a:lstStyle/>
          <a:p>
            <a:r>
              <a:rPr lang="en-US" sz="3500" dirty="0"/>
              <a:t>THIS IS NOT YOUR USUAL LECTURE</a:t>
            </a:r>
          </a:p>
        </p:txBody>
      </p:sp>
      <p:sp>
        <p:nvSpPr>
          <p:cNvPr id="3" name="Content Placeholder 2">
            <a:extLst>
              <a:ext uri="{FF2B5EF4-FFF2-40B4-BE49-F238E27FC236}">
                <a16:creationId xmlns:a16="http://schemas.microsoft.com/office/drawing/2014/main" id="{2F3D28BC-AB5D-ED6C-1DBD-B0B2CC2EF2B8}"/>
              </a:ext>
            </a:extLst>
          </p:cNvPr>
          <p:cNvSpPr>
            <a:spLocks noGrp="1"/>
          </p:cNvSpPr>
          <p:nvPr>
            <p:ph idx="1"/>
          </p:nvPr>
        </p:nvSpPr>
        <p:spPr>
          <a:xfrm>
            <a:off x="739775" y="825500"/>
            <a:ext cx="7826375" cy="5049814"/>
          </a:xfrm>
        </p:spPr>
        <p:txBody>
          <a:bodyPr/>
          <a:lstStyle/>
          <a:p>
            <a:r>
              <a:rPr lang="en-US" dirty="0"/>
              <a:t>Panel discussion of current issues bedeviling those serving on data monitoring committees/data and safety monitoring boards</a:t>
            </a:r>
          </a:p>
          <a:p>
            <a:r>
              <a:rPr lang="en-US" dirty="0"/>
              <a:t>Moderator</a:t>
            </a:r>
          </a:p>
          <a:p>
            <a:pPr lvl="1"/>
            <a:r>
              <a:rPr lang="en-US" dirty="0"/>
              <a:t>Susan Ellenberg</a:t>
            </a:r>
          </a:p>
          <a:p>
            <a:r>
              <a:rPr lang="en-US" dirty="0"/>
              <a:t>Panelists</a:t>
            </a:r>
          </a:p>
          <a:p>
            <a:pPr lvl="1"/>
            <a:r>
              <a:rPr lang="en-US" dirty="0"/>
              <a:t>David DeMets, U Wisconsin</a:t>
            </a:r>
          </a:p>
          <a:p>
            <a:pPr lvl="1"/>
            <a:r>
              <a:rPr lang="en-US" dirty="0"/>
              <a:t>Tom Fleming, U Washington</a:t>
            </a:r>
          </a:p>
          <a:p>
            <a:pPr lvl="1"/>
            <a:r>
              <a:rPr lang="en-US" dirty="0"/>
              <a:t>Frank Rockhold, Duke U</a:t>
            </a:r>
          </a:p>
          <a:p>
            <a:pPr lvl="1"/>
            <a:r>
              <a:rPr lang="en-US" dirty="0"/>
              <a:t>Janet Wittes, Florida Atlantic U</a:t>
            </a:r>
          </a:p>
        </p:txBody>
      </p:sp>
    </p:spTree>
    <p:extLst>
      <p:ext uri="{BB962C8B-B14F-4D97-AF65-F5344CB8AC3E}">
        <p14:creationId xmlns:p14="http://schemas.microsoft.com/office/powerpoint/2010/main" val="882578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F5A54724-538D-48D0-87AA-695B7A65955E}"/>
              </a:ext>
            </a:extLst>
          </p:cNvPr>
          <p:cNvSpPr txBox="1">
            <a:spLocks noChangeArrowheads="1"/>
          </p:cNvSpPr>
          <p:nvPr/>
        </p:nvSpPr>
        <p:spPr bwMode="auto">
          <a:xfrm>
            <a:off x="2813976" y="1047750"/>
            <a:ext cx="334578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dirty="0">
                <a:solidFill>
                  <a:prstClr val="black"/>
                </a:solidFill>
              </a:rPr>
              <a:t>Context for this Presentation </a:t>
            </a:r>
          </a:p>
        </p:txBody>
      </p:sp>
      <p:sp>
        <p:nvSpPr>
          <p:cNvPr id="6147" name="Text Box 3">
            <a:extLst>
              <a:ext uri="{FF2B5EF4-FFF2-40B4-BE49-F238E27FC236}">
                <a16:creationId xmlns:a16="http://schemas.microsoft.com/office/drawing/2014/main" id="{921001A1-A24C-4D73-8AAF-C389F1BAAAAA}"/>
              </a:ext>
            </a:extLst>
          </p:cNvPr>
          <p:cNvSpPr txBox="1">
            <a:spLocks noChangeArrowheads="1"/>
          </p:cNvSpPr>
          <p:nvPr/>
        </p:nvSpPr>
        <p:spPr bwMode="auto">
          <a:xfrm>
            <a:off x="1343025" y="1760935"/>
            <a:ext cx="6644879" cy="4381199"/>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fontAlgn="auto">
              <a:lnSpc>
                <a:spcPct val="80000"/>
              </a:lnSpc>
              <a:spcBef>
                <a:spcPct val="0"/>
              </a:spcBef>
              <a:spcAft>
                <a:spcPts val="0"/>
              </a:spcAft>
              <a:buFont typeface="Symbol" panose="05050102010706020507" pitchFamily="18" charset="2"/>
              <a:buChar char="·"/>
              <a:defRPr/>
            </a:pPr>
            <a:r>
              <a:rPr lang="en-US" altLang="en-US" sz="1800" dirty="0">
                <a:solidFill>
                  <a:prstClr val="black"/>
                </a:solidFill>
                <a:sym typeface="Symbol" panose="05050102010706020507" pitchFamily="18" charset="2"/>
              </a:rPr>
              <a:t>An expert panel of representatives from  academia,  </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industry and government sponsors,  and regulatory agencies</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met in June 2015 to discuss ongoing and emerging challenges</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potentially threatening DMC’s independence and effectiveness</a:t>
            </a:r>
          </a:p>
          <a:p>
            <a:pPr defTabSz="685800" fontAlgn="auto">
              <a:lnSpc>
                <a:spcPct val="80000"/>
              </a:lnSpc>
              <a:spcBef>
                <a:spcPct val="0"/>
              </a:spcBef>
              <a:spcAft>
                <a:spcPts val="0"/>
              </a:spcAft>
              <a:buNone/>
              <a:defRPr/>
            </a:pPr>
            <a:endParaRPr lang="en-US" altLang="en-US" sz="2700" dirty="0">
              <a:solidFill>
                <a:prstClr val="black"/>
              </a:solidFill>
              <a:sym typeface="Symbol" panose="05050102010706020507" pitchFamily="18" charset="2"/>
            </a:endParaRPr>
          </a:p>
          <a:p>
            <a:pPr marL="342900" indent="-342900" defTabSz="685800" fontAlgn="auto">
              <a:lnSpc>
                <a:spcPct val="80000"/>
              </a:lnSpc>
              <a:spcBef>
                <a:spcPct val="0"/>
              </a:spcBef>
              <a:spcAft>
                <a:spcPts val="0"/>
              </a:spcAft>
              <a:buFont typeface="Symbol" panose="05050102010706020507" pitchFamily="18" charset="2"/>
              <a:buChar char="·"/>
              <a:defRPr/>
            </a:pPr>
            <a:r>
              <a:rPr lang="en-US" altLang="en-US" sz="1800" dirty="0">
                <a:solidFill>
                  <a:prstClr val="black"/>
                </a:solidFill>
                <a:sym typeface="Symbol" panose="05050102010706020507" pitchFamily="18" charset="2"/>
              </a:rPr>
              <a:t>A position paper was published in 2017 in </a:t>
            </a:r>
            <a:r>
              <a:rPr lang="en-US" altLang="en-US" sz="1800" i="1" dirty="0">
                <a:solidFill>
                  <a:prstClr val="black"/>
                </a:solidFill>
                <a:sym typeface="Symbol" panose="05050102010706020507" pitchFamily="18" charset="2"/>
              </a:rPr>
              <a:t>Clinical Trials</a:t>
            </a:r>
            <a:r>
              <a:rPr lang="en-US" altLang="en-US" sz="1800" i="1" dirty="0">
                <a:solidFill>
                  <a:srgbClr val="FF0000"/>
                </a:solidFill>
                <a:sym typeface="Symbol" panose="05050102010706020507" pitchFamily="18" charset="2"/>
              </a:rPr>
              <a:t>*</a:t>
            </a:r>
            <a:r>
              <a:rPr lang="en-US" altLang="en-US" sz="1800" i="1" dirty="0">
                <a:solidFill>
                  <a:prstClr val="black"/>
                </a:solidFill>
                <a:sym typeface="Symbol" panose="05050102010706020507" pitchFamily="18" charset="2"/>
              </a:rPr>
              <a:t>     </a:t>
            </a:r>
          </a:p>
          <a:p>
            <a:pPr defTabSz="685800" fontAlgn="auto">
              <a:lnSpc>
                <a:spcPct val="80000"/>
              </a:lnSpc>
              <a:spcBef>
                <a:spcPct val="0"/>
              </a:spcBef>
              <a:spcAft>
                <a:spcPts val="0"/>
              </a:spcAft>
              <a:buNone/>
              <a:defRPr/>
            </a:pPr>
            <a:r>
              <a:rPr lang="en-US" altLang="en-US" sz="1800" i="1" dirty="0">
                <a:solidFill>
                  <a:prstClr val="black"/>
                </a:solidFill>
                <a:sym typeface="Symbol" panose="05050102010706020507" pitchFamily="18" charset="2"/>
              </a:rPr>
              <a:t>              </a:t>
            </a:r>
            <a:r>
              <a:rPr lang="en-US" altLang="en-US" sz="1800" dirty="0">
                <a:solidFill>
                  <a:prstClr val="black"/>
                </a:solidFill>
                <a:sym typeface="Symbol" panose="05050102010706020507" pitchFamily="18" charset="2"/>
              </a:rPr>
              <a:t>to summarize these discussions and  to offer</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the authors’ recommendations  to improve the DMC process</a:t>
            </a:r>
          </a:p>
          <a:p>
            <a:pPr marL="342900" indent="-342900" defTabSz="685800" fontAlgn="auto">
              <a:lnSpc>
                <a:spcPct val="80000"/>
              </a:lnSpc>
              <a:spcBef>
                <a:spcPct val="0"/>
              </a:spcBef>
              <a:spcAft>
                <a:spcPts val="0"/>
              </a:spcAft>
              <a:buFont typeface="Symbol" panose="05050102010706020507" pitchFamily="18" charset="2"/>
              <a:buChar char="·"/>
              <a:defRPr/>
            </a:pPr>
            <a:endParaRPr lang="en-US" altLang="en-US" sz="1800" dirty="0">
              <a:solidFill>
                <a:prstClr val="black"/>
              </a:solidFill>
              <a:sym typeface="Symbol" panose="05050102010706020507" pitchFamily="18" charset="2"/>
            </a:endParaRPr>
          </a:p>
          <a:p>
            <a:pPr marL="342900" indent="-342900" defTabSz="685800" fontAlgn="auto">
              <a:lnSpc>
                <a:spcPct val="80000"/>
              </a:lnSpc>
              <a:spcBef>
                <a:spcPct val="0"/>
              </a:spcBef>
              <a:spcAft>
                <a:spcPts val="0"/>
              </a:spcAft>
              <a:buFont typeface="Symbol" panose="05050102010706020507" pitchFamily="18" charset="2"/>
              <a:buChar char="·"/>
              <a:defRPr/>
            </a:pPr>
            <a:r>
              <a:rPr lang="en-US" altLang="en-US" sz="1800" dirty="0">
                <a:solidFill>
                  <a:prstClr val="black"/>
                </a:solidFill>
                <a:sym typeface="Symbol" panose="05050102010706020507" pitchFamily="18" charset="2"/>
              </a:rPr>
              <a:t>The authors of the </a:t>
            </a:r>
            <a:r>
              <a:rPr lang="en-US" altLang="en-US" sz="1800" i="1" dirty="0">
                <a:solidFill>
                  <a:prstClr val="black"/>
                </a:solidFill>
                <a:sym typeface="Symbol" panose="05050102010706020507" pitchFamily="18" charset="2"/>
              </a:rPr>
              <a:t>Clinical Trials </a:t>
            </a:r>
            <a:r>
              <a:rPr lang="en-US" altLang="en-US" sz="1800" dirty="0">
                <a:solidFill>
                  <a:prstClr val="black"/>
                </a:solidFill>
                <a:sym typeface="Symbol" panose="05050102010706020507" pitchFamily="18" charset="2"/>
              </a:rPr>
              <a:t>article:  </a:t>
            </a:r>
          </a:p>
          <a:p>
            <a:pPr defTabSz="685800" fontAlgn="auto">
              <a:lnSpc>
                <a:spcPct val="80000"/>
              </a:lnSpc>
              <a:spcBef>
                <a:spcPct val="0"/>
              </a:spcBef>
              <a:spcAft>
                <a:spcPts val="0"/>
              </a:spcAft>
              <a:buNone/>
              <a:defRPr/>
            </a:pPr>
            <a:endParaRPr lang="en-US" altLang="en-US" sz="600" dirty="0">
              <a:solidFill>
                <a:prstClr val="black"/>
              </a:solidFill>
              <a:sym typeface="Symbol" panose="05050102010706020507" pitchFamily="18" charset="2"/>
            </a:endParaRP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TR Fleming,  DL </a:t>
            </a:r>
            <a:r>
              <a:rPr lang="en-US" altLang="en-US" sz="1800" dirty="0" err="1">
                <a:solidFill>
                  <a:prstClr val="black"/>
                </a:solidFill>
                <a:sym typeface="Symbol" panose="05050102010706020507" pitchFamily="18" charset="2"/>
              </a:rPr>
              <a:t>DeMets</a:t>
            </a:r>
            <a:r>
              <a:rPr lang="en-US" altLang="en-US" sz="1800" dirty="0">
                <a:solidFill>
                  <a:prstClr val="black"/>
                </a:solidFill>
                <a:sym typeface="Symbol" panose="05050102010706020507" pitchFamily="18" charset="2"/>
              </a:rPr>
              <a:t>,  MT Roe,  J </a:t>
            </a:r>
            <a:r>
              <a:rPr lang="en-US" altLang="en-US" sz="1800" dirty="0" err="1">
                <a:solidFill>
                  <a:prstClr val="black"/>
                </a:solidFill>
                <a:sym typeface="Symbol" panose="05050102010706020507" pitchFamily="18" charset="2"/>
              </a:rPr>
              <a:t>Wittes</a:t>
            </a:r>
            <a:r>
              <a:rPr lang="en-US" altLang="en-US" sz="1800" dirty="0">
                <a:solidFill>
                  <a:prstClr val="black"/>
                </a:solidFill>
                <a:sym typeface="Symbol" panose="05050102010706020507" pitchFamily="18" charset="2"/>
              </a:rPr>
              <a:t>,  KA </a:t>
            </a:r>
            <a:r>
              <a:rPr lang="en-US" altLang="en-US" sz="1800" dirty="0" err="1">
                <a:solidFill>
                  <a:prstClr val="black"/>
                </a:solidFill>
                <a:sym typeface="Symbol" panose="05050102010706020507" pitchFamily="18" charset="2"/>
              </a:rPr>
              <a:t>Carim</a:t>
            </a:r>
            <a:r>
              <a:rPr lang="en-US" altLang="en-US" sz="1800" dirty="0">
                <a:solidFill>
                  <a:prstClr val="black"/>
                </a:solidFill>
                <a:sym typeface="Symbol" panose="05050102010706020507" pitchFamily="18" charset="2"/>
              </a:rPr>
              <a:t>,   </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AN </a:t>
            </a:r>
            <a:r>
              <a:rPr lang="en-US" altLang="en-US" sz="1800" dirty="0" err="1">
                <a:solidFill>
                  <a:prstClr val="black"/>
                </a:solidFill>
                <a:sym typeface="Symbol" panose="05050102010706020507" pitchFamily="18" charset="2"/>
              </a:rPr>
              <a:t>Vora</a:t>
            </a:r>
            <a:r>
              <a:rPr lang="en-US" altLang="en-US" sz="1800" dirty="0">
                <a:solidFill>
                  <a:prstClr val="black"/>
                </a:solidFill>
                <a:sym typeface="Symbol" panose="05050102010706020507" pitchFamily="18" charset="2"/>
              </a:rPr>
              <a:t>,  A </a:t>
            </a:r>
            <a:r>
              <a:rPr lang="en-US" altLang="en-US" sz="1800" dirty="0" err="1">
                <a:solidFill>
                  <a:prstClr val="black"/>
                </a:solidFill>
                <a:sym typeface="Symbol" panose="05050102010706020507" pitchFamily="18" charset="2"/>
              </a:rPr>
              <a:t>Meisel</a:t>
            </a:r>
            <a:r>
              <a:rPr lang="en-US" altLang="en-US" sz="1800" dirty="0">
                <a:solidFill>
                  <a:prstClr val="black"/>
                </a:solidFill>
                <a:sym typeface="Symbol" panose="05050102010706020507" pitchFamily="18" charset="2"/>
              </a:rPr>
              <a:t>,  RP Bain,  MA </a:t>
            </a:r>
            <a:r>
              <a:rPr lang="en-US" altLang="en-US" sz="1800" dirty="0" err="1">
                <a:solidFill>
                  <a:prstClr val="black"/>
                </a:solidFill>
                <a:sym typeface="Symbol" panose="05050102010706020507" pitchFamily="18" charset="2"/>
              </a:rPr>
              <a:t>Konstam</a:t>
            </a:r>
            <a:r>
              <a:rPr lang="en-US" altLang="en-US" sz="1800" dirty="0">
                <a:solidFill>
                  <a:prstClr val="black"/>
                </a:solidFill>
                <a:sym typeface="Symbol" panose="05050102010706020507" pitchFamily="18" charset="2"/>
              </a:rPr>
              <a:t>,  MJ </a:t>
            </a:r>
            <a:r>
              <a:rPr lang="en-US" altLang="en-US" sz="1800" dirty="0" err="1">
                <a:solidFill>
                  <a:prstClr val="black"/>
                </a:solidFill>
                <a:sym typeface="Symbol" panose="05050102010706020507" pitchFamily="18" charset="2"/>
              </a:rPr>
              <a:t>Pencina</a:t>
            </a:r>
            <a:r>
              <a:rPr lang="en-US" altLang="en-US" sz="1800" dirty="0">
                <a:solidFill>
                  <a:prstClr val="black"/>
                </a:solidFill>
                <a:sym typeface="Symbol" panose="05050102010706020507" pitchFamily="18" charset="2"/>
              </a:rPr>
              <a:t>, </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DJ Gordon,  KW Mahaffey,  CH </a:t>
            </a:r>
            <a:r>
              <a:rPr lang="en-US" altLang="en-US" sz="1800" dirty="0" err="1">
                <a:solidFill>
                  <a:prstClr val="black"/>
                </a:solidFill>
                <a:sym typeface="Symbol" panose="05050102010706020507" pitchFamily="18" charset="2"/>
              </a:rPr>
              <a:t>Hennekins</a:t>
            </a:r>
            <a:r>
              <a:rPr lang="en-US" altLang="en-US" sz="1800" dirty="0">
                <a:solidFill>
                  <a:prstClr val="black"/>
                </a:solidFill>
                <a:sym typeface="Symbol" panose="05050102010706020507" pitchFamily="18" charset="2"/>
              </a:rPr>
              <a:t>,  JD </a:t>
            </a:r>
            <a:r>
              <a:rPr lang="en-US" altLang="en-US" sz="1800" dirty="0" err="1">
                <a:solidFill>
                  <a:prstClr val="black"/>
                </a:solidFill>
                <a:sym typeface="Symbol" panose="05050102010706020507" pitchFamily="18" charset="2"/>
              </a:rPr>
              <a:t>Neaton</a:t>
            </a:r>
            <a:r>
              <a:rPr lang="en-US" altLang="en-US" sz="1800" dirty="0">
                <a:solidFill>
                  <a:prstClr val="black"/>
                </a:solidFill>
                <a:sym typeface="Symbol" panose="05050102010706020507" pitchFamily="18" charset="2"/>
              </a:rPr>
              <a:t>, </a:t>
            </a:r>
          </a:p>
          <a:p>
            <a:pPr defTabSz="685800" fontAlgn="auto">
              <a:lnSpc>
                <a:spcPct val="80000"/>
              </a:lnSpc>
              <a:spcBef>
                <a:spcPct val="0"/>
              </a:spcBef>
              <a:spcAft>
                <a:spcPts val="0"/>
              </a:spcAft>
              <a:buNone/>
              <a:defRPr/>
            </a:pPr>
            <a:r>
              <a:rPr lang="en-US" altLang="en-US" sz="1800" dirty="0">
                <a:solidFill>
                  <a:prstClr val="black"/>
                </a:solidFill>
                <a:sym typeface="Symbol" panose="05050102010706020507" pitchFamily="18" charset="2"/>
              </a:rPr>
              <a:t>            GD Pearson,  TLG Andersson,  MA Pfeffer,  SS </a:t>
            </a:r>
            <a:r>
              <a:rPr lang="en-US" altLang="en-US" sz="1800" dirty="0" err="1">
                <a:solidFill>
                  <a:prstClr val="black"/>
                </a:solidFill>
                <a:sym typeface="Symbol" panose="05050102010706020507" pitchFamily="18" charset="2"/>
              </a:rPr>
              <a:t>Ellenberg</a:t>
            </a:r>
            <a:endParaRPr lang="en-US" altLang="en-US" sz="1800" dirty="0">
              <a:solidFill>
                <a:prstClr val="black"/>
              </a:solidFill>
              <a:sym typeface="Symbol" panose="05050102010706020507" pitchFamily="18" charset="2"/>
            </a:endParaRPr>
          </a:p>
          <a:p>
            <a:pPr defTabSz="685800" fontAlgn="auto">
              <a:lnSpc>
                <a:spcPct val="80000"/>
              </a:lnSpc>
              <a:spcBef>
                <a:spcPct val="0"/>
              </a:spcBef>
              <a:spcAft>
                <a:spcPts val="0"/>
              </a:spcAft>
              <a:buNone/>
              <a:defRPr/>
            </a:pPr>
            <a:endParaRPr lang="en-US" altLang="en-US" sz="1800" dirty="0">
              <a:solidFill>
                <a:srgbClr val="44546A"/>
              </a:solidFill>
              <a:sym typeface="Symbol" panose="05050102010706020507" pitchFamily="18" charset="2"/>
            </a:endParaRPr>
          </a:p>
          <a:p>
            <a:pPr defTabSz="685800" fontAlgn="auto">
              <a:lnSpc>
                <a:spcPct val="90000"/>
              </a:lnSpc>
              <a:spcAft>
                <a:spcPts val="0"/>
              </a:spcAft>
              <a:buNone/>
              <a:defRPr/>
            </a:pPr>
            <a:r>
              <a:rPr lang="en-US" altLang="en-US" sz="1800" dirty="0">
                <a:solidFill>
                  <a:prstClr val="black"/>
                </a:solidFill>
              </a:rPr>
              <a:t>   </a:t>
            </a:r>
            <a:r>
              <a:rPr lang="en-US" altLang="en-US" sz="1800" dirty="0">
                <a:solidFill>
                  <a:srgbClr val="FF0000"/>
                </a:solidFill>
              </a:rPr>
              <a:t>*</a:t>
            </a:r>
            <a:r>
              <a:rPr lang="en-US" altLang="en-US" sz="1800" dirty="0">
                <a:solidFill>
                  <a:prstClr val="black"/>
                </a:solidFill>
              </a:rPr>
              <a:t> </a:t>
            </a:r>
            <a:r>
              <a:rPr lang="en-US" altLang="en-US" sz="1500" dirty="0">
                <a:solidFill>
                  <a:prstClr val="black"/>
                </a:solidFill>
              </a:rPr>
              <a:t>Fleming TR et al.  “Data monitoring committees</a:t>
            </a:r>
            <a:r>
              <a:rPr lang="en-US" altLang="en-US" sz="1500" dirty="0">
                <a:solidFill>
                  <a:prstClr val="black"/>
                </a:solidFill>
                <a:cs typeface="Calibri" panose="020F0502020204030204" pitchFamily="34" charset="0"/>
              </a:rPr>
              <a:t>: Promoting B</a:t>
            </a:r>
            <a:r>
              <a:rPr lang="en-US" altLang="en-US" sz="1500" dirty="0">
                <a:solidFill>
                  <a:prstClr val="black"/>
                </a:solidFill>
              </a:rPr>
              <a:t>est Practices </a:t>
            </a:r>
          </a:p>
          <a:p>
            <a:pPr defTabSz="685800" fontAlgn="auto">
              <a:lnSpc>
                <a:spcPct val="90000"/>
              </a:lnSpc>
              <a:spcAft>
                <a:spcPts val="0"/>
              </a:spcAft>
              <a:buNone/>
              <a:defRPr/>
            </a:pPr>
            <a:r>
              <a:rPr lang="en-US" altLang="en-US" sz="1500" dirty="0">
                <a:solidFill>
                  <a:prstClr val="black"/>
                </a:solidFill>
              </a:rPr>
              <a:t>           To Address Emerging Challenges”. </a:t>
            </a:r>
            <a:r>
              <a:rPr lang="en-US" altLang="en-US" sz="1500" i="1" dirty="0">
                <a:solidFill>
                  <a:prstClr val="black"/>
                </a:solidFill>
              </a:rPr>
              <a:t>Clinical Trials </a:t>
            </a:r>
            <a:r>
              <a:rPr lang="en-US" altLang="en-US" sz="1500" dirty="0">
                <a:solidFill>
                  <a:prstClr val="black"/>
                </a:solidFill>
              </a:rPr>
              <a:t>2017; 14: 115-123</a:t>
            </a:r>
          </a:p>
          <a:p>
            <a:pPr defTabSz="685800" fontAlgn="auto">
              <a:lnSpc>
                <a:spcPct val="80000"/>
              </a:lnSpc>
              <a:spcBef>
                <a:spcPct val="0"/>
              </a:spcBef>
              <a:spcAft>
                <a:spcPts val="0"/>
              </a:spcAft>
              <a:buNone/>
              <a:defRPr/>
            </a:pPr>
            <a:endParaRPr lang="en-US" altLang="en-US" sz="1800" dirty="0">
              <a:solidFill>
                <a:srgbClr val="44546A"/>
              </a:solidFill>
              <a:sym typeface="Symbol" panose="05050102010706020507" pitchFamily="18" charset="2"/>
            </a:endParaRPr>
          </a:p>
        </p:txBody>
      </p:sp>
      <p:sp>
        <p:nvSpPr>
          <p:cNvPr id="73732" name="Line 4">
            <a:extLst>
              <a:ext uri="{FF2B5EF4-FFF2-40B4-BE49-F238E27FC236}">
                <a16:creationId xmlns:a16="http://schemas.microsoft.com/office/drawing/2014/main" id="{8AECDC0C-9831-429B-BA05-6551FE75C8B3}"/>
              </a:ext>
            </a:extLst>
          </p:cNvPr>
          <p:cNvSpPr>
            <a:spLocks noChangeShapeType="1"/>
          </p:cNvSpPr>
          <p:nvPr/>
        </p:nvSpPr>
        <p:spPr bwMode="auto">
          <a:xfrm>
            <a:off x="1343025" y="16002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1B09FD2C-A8C8-4543-A277-65624B25A2F2}"/>
              </a:ext>
            </a:extLst>
          </p:cNvPr>
          <p:cNvSpPr txBox="1">
            <a:spLocks noChangeArrowheads="1"/>
          </p:cNvSpPr>
          <p:nvPr/>
        </p:nvSpPr>
        <p:spPr bwMode="auto">
          <a:xfrm>
            <a:off x="1775935" y="1028701"/>
            <a:ext cx="55242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a:solidFill>
                  <a:prstClr val="black"/>
                </a:solidFill>
              </a:rPr>
              <a:t>Proposed Best Practices and Operating Principles</a:t>
            </a:r>
          </a:p>
        </p:txBody>
      </p:sp>
      <p:sp>
        <p:nvSpPr>
          <p:cNvPr id="75779" name="Text Box 3">
            <a:extLst>
              <a:ext uri="{FF2B5EF4-FFF2-40B4-BE49-F238E27FC236}">
                <a16:creationId xmlns:a16="http://schemas.microsoft.com/office/drawing/2014/main" id="{71D08D6A-3057-46E0-9B1A-CACAB0E890AF}"/>
              </a:ext>
            </a:extLst>
          </p:cNvPr>
          <p:cNvSpPr txBox="1">
            <a:spLocks noChangeArrowheads="1"/>
          </p:cNvSpPr>
          <p:nvPr/>
        </p:nvSpPr>
        <p:spPr bwMode="auto">
          <a:xfrm>
            <a:off x="1257300" y="1664495"/>
            <a:ext cx="6686550" cy="364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120015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buNone/>
            </a:pPr>
            <a:endParaRPr lang="en-US" altLang="en-US" sz="600" dirty="0">
              <a:solidFill>
                <a:srgbClr val="44546A"/>
              </a:solidFill>
            </a:endParaRPr>
          </a:p>
          <a:p>
            <a:pPr defTabSz="685800" fontAlgn="auto">
              <a:lnSpc>
                <a:spcPct val="90000"/>
              </a:lnSpc>
              <a:spcBef>
                <a:spcPct val="0"/>
              </a:spcBef>
              <a:spcAft>
                <a:spcPts val="0"/>
              </a:spcAft>
            </a:pPr>
            <a:r>
              <a:rPr lang="en-US" altLang="en-US" sz="2100" dirty="0">
                <a:solidFill>
                  <a:prstClr val="black"/>
                </a:solidFill>
              </a:rPr>
              <a:t> Achieving adequate training/experience in DMC process</a:t>
            </a:r>
          </a:p>
          <a:p>
            <a:pPr defTabSz="685800" fontAlgn="auto">
              <a:lnSpc>
                <a:spcPct val="90000"/>
              </a:lnSpc>
              <a:spcBef>
                <a:spcPct val="0"/>
              </a:spcBef>
              <a:spcAft>
                <a:spcPts val="0"/>
              </a:spcAft>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Indemnification</a:t>
            </a:r>
          </a:p>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a:t>
            </a:r>
            <a:r>
              <a:rPr lang="en-US" altLang="en-US" sz="2100" dirty="0" err="1">
                <a:solidFill>
                  <a:prstClr val="black"/>
                </a:solidFill>
              </a:rPr>
              <a:t>Currentness</a:t>
            </a:r>
            <a:r>
              <a:rPr lang="en-US" altLang="en-US" sz="2100" dirty="0">
                <a:solidFill>
                  <a:prstClr val="black"/>
                </a:solidFill>
              </a:rPr>
              <a:t> of DMC data</a:t>
            </a:r>
          </a:p>
          <a:p>
            <a:pPr defTabSz="685800" fontAlgn="auto">
              <a:lnSpc>
                <a:spcPct val="90000"/>
              </a:lnSpc>
              <a:spcBef>
                <a:spcPct val="0"/>
              </a:spcBef>
              <a:spcAft>
                <a:spcPts val="0"/>
              </a:spcAft>
            </a:pPr>
            <a:r>
              <a:rPr lang="en-US" altLang="en-US" sz="600" dirty="0">
                <a:solidFill>
                  <a:prstClr val="black"/>
                </a:solidFill>
              </a:rPr>
              <a:t>S</a:t>
            </a:r>
          </a:p>
          <a:p>
            <a:pPr defTabSz="685800" fontAlgn="auto">
              <a:lnSpc>
                <a:spcPct val="90000"/>
              </a:lnSpc>
              <a:spcBef>
                <a:spcPct val="0"/>
              </a:spcBef>
              <a:spcAft>
                <a:spcPts val="0"/>
              </a:spcAft>
            </a:pPr>
            <a:r>
              <a:rPr lang="en-US" altLang="en-US" sz="2100" dirty="0">
                <a:solidFill>
                  <a:prstClr val="black"/>
                </a:solidFill>
              </a:rPr>
              <a:t> Addressing confidentiality issues</a:t>
            </a:r>
          </a:p>
          <a:p>
            <a:pPr defTabSz="685800" fontAlgn="auto">
              <a:lnSpc>
                <a:spcPct val="90000"/>
              </a:lnSpc>
              <a:spcBef>
                <a:spcPct val="0"/>
              </a:spcBef>
              <a:spcAft>
                <a:spcPts val="0"/>
              </a:spcAft>
            </a:pPr>
            <a:endParaRPr lang="en-US" altLang="en-US" sz="75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Implementing procedures to enhance DMC independence</a:t>
            </a:r>
          </a:p>
          <a:p>
            <a:pPr defTabSz="685800" fontAlgn="auto">
              <a:lnSpc>
                <a:spcPct val="90000"/>
              </a:lnSpc>
              <a:spcBef>
                <a:spcPct val="0"/>
              </a:spcBef>
              <a:spcAft>
                <a:spcPts val="0"/>
              </a:spcAft>
            </a:pPr>
            <a:endParaRPr lang="en-US" altLang="en-US" sz="6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meeting format</a:t>
            </a:r>
            <a:endParaRPr lang="en-US" altLang="en-US" sz="3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Creating an effective DMC Charter</a:t>
            </a:r>
            <a:endParaRPr lang="en-US" altLang="en-US" sz="6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recommendations through consensus, not by voting</a:t>
            </a: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contracting process</a:t>
            </a:r>
          </a:p>
          <a:p>
            <a:pPr defTabSz="685800" fontAlgn="auto">
              <a:lnSpc>
                <a:spcPct val="90000"/>
              </a:lnSpc>
              <a:spcBef>
                <a:spcPct val="0"/>
              </a:spcBef>
              <a:spcAft>
                <a:spcPts val="0"/>
              </a:spcAft>
              <a:buNone/>
            </a:pPr>
            <a:endParaRPr lang="en-US" altLang="en-US" sz="75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Defining the role of the </a:t>
            </a:r>
            <a:r>
              <a:rPr lang="en-US" altLang="en-US" sz="2100" dirty="0" err="1">
                <a:solidFill>
                  <a:prstClr val="black"/>
                </a:solidFill>
              </a:rPr>
              <a:t>Indep</a:t>
            </a:r>
            <a:r>
              <a:rPr lang="en-US" altLang="en-US" sz="2100" dirty="0">
                <a:solidFill>
                  <a:prstClr val="black"/>
                </a:solidFill>
              </a:rPr>
              <a:t> Statistical Reporting Group</a:t>
            </a:r>
          </a:p>
          <a:p>
            <a:pPr defTabSz="685800" fontAlgn="auto">
              <a:lnSpc>
                <a:spcPct val="90000"/>
              </a:lnSpc>
              <a:spcBef>
                <a:spcPct val="0"/>
              </a:spcBef>
              <a:spcAft>
                <a:spcPts val="0"/>
              </a:spcAft>
            </a:pPr>
            <a:endParaRPr lang="en-US" altLang="en-US" sz="750" dirty="0">
              <a:solidFill>
                <a:srgbClr val="44546A"/>
              </a:solidFill>
            </a:endParaRPr>
          </a:p>
        </p:txBody>
      </p:sp>
      <p:sp>
        <p:nvSpPr>
          <p:cNvPr id="75780" name="Line 4">
            <a:extLst>
              <a:ext uri="{FF2B5EF4-FFF2-40B4-BE49-F238E27FC236}">
                <a16:creationId xmlns:a16="http://schemas.microsoft.com/office/drawing/2014/main" id="{659E6740-3016-4DBC-BDD7-1470A4E5B694}"/>
              </a:ext>
            </a:extLst>
          </p:cNvPr>
          <p:cNvSpPr>
            <a:spLocks noChangeShapeType="1"/>
          </p:cNvSpPr>
          <p:nvPr/>
        </p:nvSpPr>
        <p:spPr bwMode="auto">
          <a:xfrm>
            <a:off x="1313261" y="1543050"/>
            <a:ext cx="6450806"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5BCF4321-D0C0-FFFC-AC40-34268AD876A4}"/>
              </a:ext>
            </a:extLst>
          </p:cNvPr>
          <p:cNvSpPr txBox="1"/>
          <p:nvPr/>
        </p:nvSpPr>
        <p:spPr>
          <a:xfrm>
            <a:off x="7161196" y="2171098"/>
            <a:ext cx="575479"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Frank</a:t>
            </a:r>
          </a:p>
        </p:txBody>
      </p:sp>
      <p:sp>
        <p:nvSpPr>
          <p:cNvPr id="3" name="TextBox 2">
            <a:extLst>
              <a:ext uri="{FF2B5EF4-FFF2-40B4-BE49-F238E27FC236}">
                <a16:creationId xmlns:a16="http://schemas.microsoft.com/office/drawing/2014/main" id="{DF04F632-DE68-E361-C232-74F557C20478}"/>
              </a:ext>
            </a:extLst>
          </p:cNvPr>
          <p:cNvSpPr txBox="1"/>
          <p:nvPr/>
        </p:nvSpPr>
        <p:spPr>
          <a:xfrm>
            <a:off x="5291489" y="2954354"/>
            <a:ext cx="598241"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Susan</a:t>
            </a:r>
          </a:p>
        </p:txBody>
      </p:sp>
      <p:sp>
        <p:nvSpPr>
          <p:cNvPr id="4" name="TextBox 3">
            <a:extLst>
              <a:ext uri="{FF2B5EF4-FFF2-40B4-BE49-F238E27FC236}">
                <a16:creationId xmlns:a16="http://schemas.microsoft.com/office/drawing/2014/main" id="{F9CB1BC1-2FC7-5A4D-D3A6-CBC791637C54}"/>
              </a:ext>
            </a:extLst>
          </p:cNvPr>
          <p:cNvSpPr txBox="1"/>
          <p:nvPr/>
        </p:nvSpPr>
        <p:spPr>
          <a:xfrm>
            <a:off x="5760720" y="3903646"/>
            <a:ext cx="534377"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Dave</a:t>
            </a:r>
          </a:p>
        </p:txBody>
      </p:sp>
      <p:sp>
        <p:nvSpPr>
          <p:cNvPr id="5" name="TextBox 4">
            <a:extLst>
              <a:ext uri="{FF2B5EF4-FFF2-40B4-BE49-F238E27FC236}">
                <a16:creationId xmlns:a16="http://schemas.microsoft.com/office/drawing/2014/main" id="{2C4071FB-C316-DE41-BF5B-7738B2BDBCE2}"/>
              </a:ext>
            </a:extLst>
          </p:cNvPr>
          <p:cNvSpPr txBox="1"/>
          <p:nvPr/>
        </p:nvSpPr>
        <p:spPr>
          <a:xfrm>
            <a:off x="7252580" y="5130700"/>
            <a:ext cx="557204"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Janet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032D3-6C42-5DF8-C446-2FCA44CC0C5E}"/>
            </a:ext>
          </a:extLst>
        </p:cNvPr>
        <p:cNvGrpSpPr/>
        <p:nvPr/>
      </p:nvGrpSpPr>
      <p:grpSpPr>
        <a:xfrm>
          <a:off x="0" y="0"/>
          <a:ext cx="0" cy="0"/>
          <a:chOff x="0" y="0"/>
          <a:chExt cx="0" cy="0"/>
        </a:xfrm>
      </p:grpSpPr>
      <p:sp>
        <p:nvSpPr>
          <p:cNvPr id="75778" name="Text Box 2">
            <a:extLst>
              <a:ext uri="{FF2B5EF4-FFF2-40B4-BE49-F238E27FC236}">
                <a16:creationId xmlns:a16="http://schemas.microsoft.com/office/drawing/2014/main" id="{AED26562-15BE-273C-941A-683F9409759F}"/>
              </a:ext>
            </a:extLst>
          </p:cNvPr>
          <p:cNvSpPr txBox="1">
            <a:spLocks noChangeArrowheads="1"/>
          </p:cNvSpPr>
          <p:nvPr/>
        </p:nvSpPr>
        <p:spPr bwMode="auto">
          <a:xfrm>
            <a:off x="1775935" y="1028701"/>
            <a:ext cx="55242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a:solidFill>
                  <a:prstClr val="black"/>
                </a:solidFill>
              </a:rPr>
              <a:t>Proposed Best Practices and Operating Principles</a:t>
            </a:r>
          </a:p>
        </p:txBody>
      </p:sp>
      <p:sp>
        <p:nvSpPr>
          <p:cNvPr id="75779" name="Text Box 3">
            <a:extLst>
              <a:ext uri="{FF2B5EF4-FFF2-40B4-BE49-F238E27FC236}">
                <a16:creationId xmlns:a16="http://schemas.microsoft.com/office/drawing/2014/main" id="{1A1CE300-CE27-9BE4-8523-B10C686EDAD0}"/>
              </a:ext>
            </a:extLst>
          </p:cNvPr>
          <p:cNvSpPr txBox="1">
            <a:spLocks noChangeArrowheads="1"/>
          </p:cNvSpPr>
          <p:nvPr/>
        </p:nvSpPr>
        <p:spPr bwMode="auto">
          <a:xfrm>
            <a:off x="1257300" y="1664495"/>
            <a:ext cx="6686550" cy="364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120015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buNone/>
            </a:pPr>
            <a:endParaRPr lang="en-US" altLang="en-US" sz="600" dirty="0">
              <a:solidFill>
                <a:srgbClr val="44546A"/>
              </a:solidFill>
            </a:endParaRPr>
          </a:p>
          <a:p>
            <a:pPr defTabSz="685800" fontAlgn="auto">
              <a:lnSpc>
                <a:spcPct val="90000"/>
              </a:lnSpc>
              <a:spcBef>
                <a:spcPct val="0"/>
              </a:spcBef>
              <a:spcAft>
                <a:spcPts val="0"/>
              </a:spcAft>
            </a:pPr>
            <a:r>
              <a:rPr lang="en-US" altLang="en-US" sz="2100" dirty="0">
                <a:solidFill>
                  <a:prstClr val="black"/>
                </a:solidFill>
              </a:rPr>
              <a:t> Achieving adequate training/experience in DMC process</a:t>
            </a:r>
          </a:p>
          <a:p>
            <a:pPr defTabSz="685800" fontAlgn="auto">
              <a:lnSpc>
                <a:spcPct val="90000"/>
              </a:lnSpc>
              <a:spcBef>
                <a:spcPct val="0"/>
              </a:spcBef>
              <a:spcAft>
                <a:spcPts val="0"/>
              </a:spcAft>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Indemnification</a:t>
            </a:r>
          </a:p>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a:t>
            </a:r>
            <a:r>
              <a:rPr lang="en-US" altLang="en-US" sz="2100" dirty="0" err="1">
                <a:solidFill>
                  <a:prstClr val="black"/>
                </a:solidFill>
              </a:rPr>
              <a:t>Currentness</a:t>
            </a:r>
            <a:r>
              <a:rPr lang="en-US" altLang="en-US" sz="2100" dirty="0">
                <a:solidFill>
                  <a:prstClr val="black"/>
                </a:solidFill>
              </a:rPr>
              <a:t> of DMC data</a:t>
            </a:r>
          </a:p>
          <a:p>
            <a:pPr defTabSz="685800" fontAlgn="auto">
              <a:lnSpc>
                <a:spcPct val="90000"/>
              </a:lnSpc>
              <a:spcBef>
                <a:spcPct val="0"/>
              </a:spcBef>
              <a:spcAft>
                <a:spcPts val="0"/>
              </a:spcAft>
            </a:pPr>
            <a:r>
              <a:rPr lang="en-US" altLang="en-US" sz="600" dirty="0">
                <a:solidFill>
                  <a:prstClr val="black"/>
                </a:solidFill>
              </a:rPr>
              <a:t>S</a:t>
            </a:r>
          </a:p>
          <a:p>
            <a:pPr defTabSz="685800" fontAlgn="auto">
              <a:lnSpc>
                <a:spcPct val="90000"/>
              </a:lnSpc>
              <a:spcBef>
                <a:spcPct val="0"/>
              </a:spcBef>
              <a:spcAft>
                <a:spcPts val="0"/>
              </a:spcAft>
            </a:pPr>
            <a:r>
              <a:rPr lang="en-US" altLang="en-US" sz="2100" dirty="0">
                <a:solidFill>
                  <a:prstClr val="black"/>
                </a:solidFill>
              </a:rPr>
              <a:t> </a:t>
            </a:r>
            <a:r>
              <a:rPr lang="en-US" altLang="en-US" sz="2100" b="1" dirty="0">
                <a:solidFill>
                  <a:prstClr val="black"/>
                </a:solidFill>
              </a:rPr>
              <a:t>Addressing confidentiality issues</a:t>
            </a:r>
          </a:p>
          <a:p>
            <a:pPr defTabSz="685800" fontAlgn="auto">
              <a:lnSpc>
                <a:spcPct val="90000"/>
              </a:lnSpc>
              <a:spcBef>
                <a:spcPct val="0"/>
              </a:spcBef>
              <a:spcAft>
                <a:spcPts val="0"/>
              </a:spcAft>
            </a:pPr>
            <a:endParaRPr lang="en-US" altLang="en-US" sz="75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Implementing procedures to enhance DMC independence</a:t>
            </a:r>
          </a:p>
          <a:p>
            <a:pPr defTabSz="685800" fontAlgn="auto">
              <a:lnSpc>
                <a:spcPct val="90000"/>
              </a:lnSpc>
              <a:spcBef>
                <a:spcPct val="0"/>
              </a:spcBef>
              <a:spcAft>
                <a:spcPts val="0"/>
              </a:spcAft>
            </a:pPr>
            <a:endParaRPr lang="en-US" altLang="en-US" sz="6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meeting format</a:t>
            </a:r>
            <a:endParaRPr lang="en-US" altLang="en-US" sz="3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Creating an effective DMC Charter</a:t>
            </a:r>
            <a:endParaRPr lang="en-US" altLang="en-US" sz="600" dirty="0">
              <a:solidFill>
                <a:prstClr val="black"/>
              </a:solidFill>
            </a:endParaRP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recommendations through consensus, not by voting</a:t>
            </a:r>
          </a:p>
          <a:p>
            <a:pPr marL="900113" lvl="1" indent="-342900" defTabSz="685800" fontAlgn="auto">
              <a:lnSpc>
                <a:spcPct val="90000"/>
              </a:lnSpc>
              <a:spcBef>
                <a:spcPct val="0"/>
              </a:spcBef>
              <a:spcAft>
                <a:spcPts val="0"/>
              </a:spcAft>
              <a:buFont typeface="Wingdings" panose="05000000000000000000" pitchFamily="2" charset="2"/>
              <a:buChar char="ü"/>
            </a:pPr>
            <a:r>
              <a:rPr lang="en-US" altLang="en-US" sz="1800" dirty="0">
                <a:solidFill>
                  <a:prstClr val="black"/>
                </a:solidFill>
              </a:rPr>
              <a:t> DMC contracting process</a:t>
            </a:r>
          </a:p>
          <a:p>
            <a:pPr defTabSz="685800" fontAlgn="auto">
              <a:lnSpc>
                <a:spcPct val="90000"/>
              </a:lnSpc>
              <a:spcBef>
                <a:spcPct val="0"/>
              </a:spcBef>
              <a:spcAft>
                <a:spcPts val="0"/>
              </a:spcAft>
              <a:buNone/>
            </a:pPr>
            <a:endParaRPr lang="en-US" altLang="en-US" sz="75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Defining the role of the </a:t>
            </a:r>
            <a:r>
              <a:rPr lang="en-US" altLang="en-US" sz="2100" dirty="0" err="1">
                <a:solidFill>
                  <a:prstClr val="black"/>
                </a:solidFill>
              </a:rPr>
              <a:t>Indep</a:t>
            </a:r>
            <a:r>
              <a:rPr lang="en-US" altLang="en-US" sz="2100" dirty="0">
                <a:solidFill>
                  <a:prstClr val="black"/>
                </a:solidFill>
              </a:rPr>
              <a:t> Statistical Reporting Group</a:t>
            </a:r>
          </a:p>
          <a:p>
            <a:pPr defTabSz="685800" fontAlgn="auto">
              <a:lnSpc>
                <a:spcPct val="90000"/>
              </a:lnSpc>
              <a:spcBef>
                <a:spcPct val="0"/>
              </a:spcBef>
              <a:spcAft>
                <a:spcPts val="0"/>
              </a:spcAft>
            </a:pPr>
            <a:endParaRPr lang="en-US" altLang="en-US" sz="750" dirty="0">
              <a:solidFill>
                <a:srgbClr val="44546A"/>
              </a:solidFill>
            </a:endParaRPr>
          </a:p>
        </p:txBody>
      </p:sp>
      <p:sp>
        <p:nvSpPr>
          <p:cNvPr id="75780" name="Line 4">
            <a:extLst>
              <a:ext uri="{FF2B5EF4-FFF2-40B4-BE49-F238E27FC236}">
                <a16:creationId xmlns:a16="http://schemas.microsoft.com/office/drawing/2014/main" id="{0D5B7B19-F529-7349-C3BC-66925A801550}"/>
              </a:ext>
            </a:extLst>
          </p:cNvPr>
          <p:cNvSpPr>
            <a:spLocks noChangeShapeType="1"/>
          </p:cNvSpPr>
          <p:nvPr/>
        </p:nvSpPr>
        <p:spPr bwMode="auto">
          <a:xfrm>
            <a:off x="1313261" y="1543050"/>
            <a:ext cx="6450806"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3908C51D-B6AC-296E-7067-193315184C4E}"/>
              </a:ext>
            </a:extLst>
          </p:cNvPr>
          <p:cNvSpPr txBox="1"/>
          <p:nvPr/>
        </p:nvSpPr>
        <p:spPr>
          <a:xfrm>
            <a:off x="7161196" y="2171098"/>
            <a:ext cx="575479"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Frank</a:t>
            </a:r>
          </a:p>
        </p:txBody>
      </p:sp>
      <p:sp>
        <p:nvSpPr>
          <p:cNvPr id="3" name="TextBox 2">
            <a:extLst>
              <a:ext uri="{FF2B5EF4-FFF2-40B4-BE49-F238E27FC236}">
                <a16:creationId xmlns:a16="http://schemas.microsoft.com/office/drawing/2014/main" id="{FA60C33A-736E-AAD5-9242-02DF7BD47D09}"/>
              </a:ext>
            </a:extLst>
          </p:cNvPr>
          <p:cNvSpPr txBox="1"/>
          <p:nvPr/>
        </p:nvSpPr>
        <p:spPr>
          <a:xfrm>
            <a:off x="5291489" y="2954354"/>
            <a:ext cx="598241"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Susan</a:t>
            </a:r>
          </a:p>
        </p:txBody>
      </p:sp>
      <p:sp>
        <p:nvSpPr>
          <p:cNvPr id="4" name="TextBox 3">
            <a:extLst>
              <a:ext uri="{FF2B5EF4-FFF2-40B4-BE49-F238E27FC236}">
                <a16:creationId xmlns:a16="http://schemas.microsoft.com/office/drawing/2014/main" id="{39B0EDDA-C357-5086-91D3-A7265633FEC3}"/>
              </a:ext>
            </a:extLst>
          </p:cNvPr>
          <p:cNvSpPr txBox="1"/>
          <p:nvPr/>
        </p:nvSpPr>
        <p:spPr>
          <a:xfrm>
            <a:off x="5760720" y="3903646"/>
            <a:ext cx="534377"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Dave</a:t>
            </a:r>
          </a:p>
        </p:txBody>
      </p:sp>
      <p:sp>
        <p:nvSpPr>
          <p:cNvPr id="5" name="TextBox 4">
            <a:extLst>
              <a:ext uri="{FF2B5EF4-FFF2-40B4-BE49-F238E27FC236}">
                <a16:creationId xmlns:a16="http://schemas.microsoft.com/office/drawing/2014/main" id="{8DA0668F-1C12-1A6D-29BC-ABBEAB717E71}"/>
              </a:ext>
            </a:extLst>
          </p:cNvPr>
          <p:cNvSpPr txBox="1"/>
          <p:nvPr/>
        </p:nvSpPr>
        <p:spPr>
          <a:xfrm>
            <a:off x="7252580" y="5130700"/>
            <a:ext cx="557204"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FF0000"/>
                </a:solidFill>
                <a:latin typeface="Calibri" panose="020F0502020204030204"/>
              </a:rPr>
              <a:t>Janet</a:t>
            </a:r>
          </a:p>
        </p:txBody>
      </p:sp>
    </p:spTree>
    <p:extLst>
      <p:ext uri="{BB962C8B-B14F-4D97-AF65-F5344CB8AC3E}">
        <p14:creationId xmlns:p14="http://schemas.microsoft.com/office/powerpoint/2010/main" val="1178561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B2955-31DE-D604-F455-1C52476A3E0E}"/>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A06D499-0C92-CA99-24B3-9816869EBCAD}"/>
              </a:ext>
            </a:extLst>
          </p:cNvPr>
          <p:cNvSpPr>
            <a:spLocks noChangeArrowheads="1"/>
          </p:cNvSpPr>
          <p:nvPr/>
        </p:nvSpPr>
        <p:spPr bwMode="auto">
          <a:xfrm>
            <a:off x="1257300" y="3486150"/>
            <a:ext cx="67437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algn="ctr" defTabSz="685800" fontAlgn="auto">
              <a:lnSpc>
                <a:spcPct val="30000"/>
              </a:lnSpc>
              <a:spcAft>
                <a:spcPts val="0"/>
              </a:spcAft>
              <a:buNone/>
            </a:pPr>
            <a:endParaRPr lang="en-US" altLang="en-US" sz="1800" b="1" i="1" dirty="0">
              <a:solidFill>
                <a:prstClr val="black"/>
              </a:solidFill>
            </a:endParaRPr>
          </a:p>
          <a:p>
            <a:pPr marL="257175" indent="-257175" algn="ctr" defTabSz="685800" fontAlgn="auto">
              <a:lnSpc>
                <a:spcPct val="80000"/>
              </a:lnSpc>
              <a:spcAft>
                <a:spcPts val="0"/>
              </a:spcAft>
              <a:buNone/>
            </a:pPr>
            <a:r>
              <a:rPr lang="en-US" altLang="en-US" sz="2400" dirty="0">
                <a:solidFill>
                  <a:prstClr val="black"/>
                </a:solidFill>
              </a:rPr>
              <a:t>Key Design Objectives:</a:t>
            </a:r>
          </a:p>
          <a:p>
            <a:pPr marL="257175" indent="-257175" algn="ctr" defTabSz="685800" fontAlgn="auto">
              <a:lnSpc>
                <a:spcPct val="80000"/>
              </a:lnSpc>
              <a:spcAft>
                <a:spcPts val="0"/>
              </a:spcAft>
              <a:buNone/>
            </a:pPr>
            <a:endParaRPr lang="en-US" altLang="en-US" sz="750" dirty="0">
              <a:solidFill>
                <a:prstClr val="black"/>
              </a:solidFill>
            </a:endParaRPr>
          </a:p>
          <a:p>
            <a:pPr marL="257175" indent="-257175" algn="ctr" defTabSz="685800" fontAlgn="auto">
              <a:lnSpc>
                <a:spcPct val="80000"/>
              </a:lnSpc>
              <a:spcAft>
                <a:spcPts val="0"/>
              </a:spcAft>
              <a:buNone/>
            </a:pPr>
            <a:r>
              <a:rPr lang="en-US" altLang="en-US" sz="2400" dirty="0">
                <a:solidFill>
                  <a:prstClr val="black"/>
                </a:solidFill>
              </a:rPr>
              <a:t>At 90 events:  </a:t>
            </a:r>
            <a:r>
              <a:rPr lang="en-US" altLang="en-US" sz="2400" b="1" i="1" dirty="0">
                <a:solidFill>
                  <a:prstClr val="black"/>
                </a:solidFill>
              </a:rPr>
              <a:t>2.0</a:t>
            </a:r>
            <a:r>
              <a:rPr lang="en-US" altLang="en-US" sz="2400" dirty="0">
                <a:solidFill>
                  <a:prstClr val="black"/>
                </a:solidFill>
              </a:rPr>
              <a:t> Margin  for </a:t>
            </a:r>
            <a:r>
              <a:rPr lang="en-US" altLang="en-US" sz="2400" dirty="0" err="1">
                <a:solidFill>
                  <a:prstClr val="black"/>
                </a:solidFill>
              </a:rPr>
              <a:t>CVDeath</a:t>
            </a:r>
            <a:r>
              <a:rPr lang="en-US" altLang="en-US" sz="2400" dirty="0">
                <a:solidFill>
                  <a:prstClr val="black"/>
                </a:solidFill>
              </a:rPr>
              <a:t> / Str / MI</a:t>
            </a:r>
          </a:p>
          <a:p>
            <a:pPr marL="257175" indent="-257175" algn="ctr" defTabSz="685800" fontAlgn="auto">
              <a:lnSpc>
                <a:spcPct val="80000"/>
              </a:lnSpc>
              <a:spcAft>
                <a:spcPts val="0"/>
              </a:spcAft>
              <a:buNone/>
            </a:pPr>
            <a:r>
              <a:rPr lang="en-US" altLang="en-US" sz="2400" dirty="0">
                <a:solidFill>
                  <a:prstClr val="black"/>
                </a:solidFill>
              </a:rPr>
              <a:t>At 378 events:  </a:t>
            </a:r>
            <a:r>
              <a:rPr lang="en-US" altLang="en-US" sz="2400" b="1" i="1" dirty="0">
                <a:solidFill>
                  <a:prstClr val="black"/>
                </a:solidFill>
              </a:rPr>
              <a:t>1.4</a:t>
            </a:r>
            <a:r>
              <a:rPr lang="en-US" altLang="en-US" sz="2400" dirty="0">
                <a:solidFill>
                  <a:prstClr val="black"/>
                </a:solidFill>
              </a:rPr>
              <a:t> Margin  for </a:t>
            </a:r>
            <a:r>
              <a:rPr lang="en-US" altLang="en-US" sz="2400" dirty="0" err="1">
                <a:solidFill>
                  <a:prstClr val="black"/>
                </a:solidFill>
              </a:rPr>
              <a:t>CVDeath</a:t>
            </a:r>
            <a:r>
              <a:rPr lang="en-US" altLang="en-US" sz="2400" dirty="0">
                <a:solidFill>
                  <a:prstClr val="black"/>
                </a:solidFill>
              </a:rPr>
              <a:t> / Str / MI</a:t>
            </a:r>
          </a:p>
          <a:p>
            <a:pPr marL="257175" indent="-257175" algn="ctr" defTabSz="685800" fontAlgn="auto">
              <a:lnSpc>
                <a:spcPct val="80000"/>
              </a:lnSpc>
              <a:spcAft>
                <a:spcPts val="0"/>
              </a:spcAft>
              <a:buNone/>
            </a:pPr>
            <a:endParaRPr lang="en-US" altLang="en-US" sz="1800" dirty="0">
              <a:solidFill>
                <a:prstClr val="black"/>
              </a:solidFill>
            </a:endParaRPr>
          </a:p>
          <a:p>
            <a:pPr marL="257175" indent="-257175" algn="ctr" defTabSz="685800" fontAlgn="auto">
              <a:lnSpc>
                <a:spcPct val="80000"/>
              </a:lnSpc>
              <a:spcAft>
                <a:spcPts val="0"/>
              </a:spcAft>
              <a:buNone/>
            </a:pPr>
            <a:r>
              <a:rPr lang="en-US" altLang="en-US" sz="1800" dirty="0">
                <a:solidFill>
                  <a:prstClr val="black"/>
                </a:solidFill>
              </a:rPr>
              <a:t>…FDA’s  Part 15 Open Public Hearing, 8/11/2014…</a:t>
            </a:r>
          </a:p>
          <a:p>
            <a:pPr marL="257175" indent="-257175" algn="ctr" defTabSz="685800" fontAlgn="auto">
              <a:lnSpc>
                <a:spcPct val="80000"/>
              </a:lnSpc>
              <a:spcAft>
                <a:spcPts val="0"/>
              </a:spcAft>
              <a:buNone/>
            </a:pPr>
            <a:r>
              <a:rPr lang="en-US" altLang="en-US" sz="1500" dirty="0">
                <a:solidFill>
                  <a:prstClr val="black"/>
                </a:solidFill>
              </a:rPr>
              <a:t> “</a:t>
            </a:r>
            <a:r>
              <a:rPr lang="en-US" altLang="en-US" sz="1500" i="1" dirty="0">
                <a:solidFill>
                  <a:prstClr val="black"/>
                </a:solidFill>
              </a:rPr>
              <a:t>Confidentiality of Interim Results in Cardiovascular Outcome Safety Trials</a:t>
            </a:r>
            <a:r>
              <a:rPr lang="en-US" altLang="en-US" sz="1500" dirty="0">
                <a:solidFill>
                  <a:prstClr val="black"/>
                </a:solidFill>
              </a:rPr>
              <a:t>”</a:t>
            </a:r>
          </a:p>
          <a:p>
            <a:pPr marL="257175" indent="-257175" algn="ctr" defTabSz="685800" fontAlgn="auto">
              <a:lnSpc>
                <a:spcPct val="80000"/>
              </a:lnSpc>
              <a:spcAft>
                <a:spcPts val="0"/>
              </a:spcAft>
              <a:buNone/>
            </a:pPr>
            <a:r>
              <a:rPr lang="en-US" altLang="en-US" sz="1800" b="1" dirty="0">
                <a:solidFill>
                  <a:prstClr val="black"/>
                </a:solidFill>
              </a:rPr>
              <a:t>“Data Access Plan”</a:t>
            </a:r>
          </a:p>
          <a:p>
            <a:pPr marL="257175" indent="-257175" algn="ctr" defTabSz="685800" fontAlgn="auto">
              <a:lnSpc>
                <a:spcPct val="80000"/>
              </a:lnSpc>
              <a:spcAft>
                <a:spcPts val="0"/>
              </a:spcAft>
              <a:buNone/>
            </a:pPr>
            <a:endParaRPr lang="en-US" altLang="en-US" sz="2400" dirty="0">
              <a:solidFill>
                <a:srgbClr val="44546A"/>
              </a:solidFill>
            </a:endParaRPr>
          </a:p>
        </p:txBody>
      </p:sp>
      <p:sp>
        <p:nvSpPr>
          <p:cNvPr id="33795" name="Rectangle 4">
            <a:extLst>
              <a:ext uri="{FF2B5EF4-FFF2-40B4-BE49-F238E27FC236}">
                <a16:creationId xmlns:a16="http://schemas.microsoft.com/office/drawing/2014/main" id="{A6BF52A5-3107-D0F8-CFEE-91580C553B76}"/>
              </a:ext>
            </a:extLst>
          </p:cNvPr>
          <p:cNvSpPr>
            <a:spLocks noChangeArrowheads="1"/>
          </p:cNvSpPr>
          <p:nvPr/>
        </p:nvSpPr>
        <p:spPr bwMode="auto">
          <a:xfrm>
            <a:off x="1200150" y="2388394"/>
            <a:ext cx="6743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endParaRPr lang="en-US" altLang="en-US" sz="2100" dirty="0">
              <a:solidFill>
                <a:prstClr val="black"/>
              </a:solidFill>
            </a:endParaRPr>
          </a:p>
          <a:p>
            <a:pPr algn="ctr" defTabSz="685800" fontAlgn="auto">
              <a:spcBef>
                <a:spcPct val="0"/>
              </a:spcBef>
              <a:spcAft>
                <a:spcPts val="0"/>
              </a:spcAft>
              <a:buNone/>
            </a:pPr>
            <a:r>
              <a:rPr lang="en-US" altLang="en-US" sz="2100" dirty="0">
                <a:solidFill>
                  <a:prstClr val="black"/>
                </a:solidFill>
              </a:rPr>
              <a:t>Maintaining Confidentiality of Emerging Data</a:t>
            </a:r>
          </a:p>
          <a:p>
            <a:pPr algn="ctr" defTabSz="685800" fontAlgn="auto">
              <a:spcBef>
                <a:spcPct val="0"/>
              </a:spcBef>
              <a:spcAft>
                <a:spcPts val="0"/>
              </a:spcAft>
              <a:buNone/>
            </a:pPr>
            <a:r>
              <a:rPr lang="en-US" altLang="en-US" sz="2100" dirty="0">
                <a:solidFill>
                  <a:prstClr val="black"/>
                </a:solidFill>
              </a:rPr>
              <a:t>“</a:t>
            </a:r>
            <a:r>
              <a:rPr lang="en-US" altLang="en-US" sz="2100" b="1" dirty="0">
                <a:solidFill>
                  <a:prstClr val="black"/>
                </a:solidFill>
              </a:rPr>
              <a:t>LIGHT Trial</a:t>
            </a:r>
            <a:r>
              <a:rPr lang="en-US" altLang="en-US" sz="2100" dirty="0">
                <a:solidFill>
                  <a:prstClr val="black"/>
                </a:solidFill>
              </a:rPr>
              <a:t>”</a:t>
            </a:r>
          </a:p>
          <a:p>
            <a:pPr algn="ctr" defTabSz="685800" fontAlgn="auto">
              <a:spcBef>
                <a:spcPct val="0"/>
              </a:spcBef>
              <a:spcAft>
                <a:spcPts val="0"/>
              </a:spcAft>
              <a:buNone/>
            </a:pPr>
            <a:endParaRPr lang="en-US" altLang="en-US" sz="900" dirty="0">
              <a:solidFill>
                <a:prstClr val="black"/>
              </a:solidFill>
            </a:endParaRPr>
          </a:p>
          <a:p>
            <a:pPr algn="ctr" defTabSz="685800" fontAlgn="auto">
              <a:spcBef>
                <a:spcPct val="0"/>
              </a:spcBef>
              <a:spcAft>
                <a:spcPts val="0"/>
              </a:spcAft>
              <a:buNone/>
            </a:pPr>
            <a:endParaRPr lang="en-US" altLang="en-US" sz="600" dirty="0">
              <a:solidFill>
                <a:prstClr val="black"/>
              </a:solidFill>
            </a:endParaRPr>
          </a:p>
          <a:p>
            <a:pPr algn="ctr" defTabSz="685800" fontAlgn="auto">
              <a:spcBef>
                <a:spcPct val="0"/>
              </a:spcBef>
              <a:spcAft>
                <a:spcPts val="0"/>
              </a:spcAft>
              <a:buNone/>
            </a:pPr>
            <a:r>
              <a:rPr lang="en-US" altLang="en-US" sz="2400" dirty="0">
                <a:solidFill>
                  <a:prstClr val="black"/>
                </a:solidFill>
              </a:rPr>
              <a:t>Naltrexone SR/Bupropion SR:</a:t>
            </a:r>
          </a:p>
          <a:p>
            <a:pPr algn="ctr" defTabSz="685800" fontAlgn="auto">
              <a:spcBef>
                <a:spcPct val="0"/>
              </a:spcBef>
              <a:spcAft>
                <a:spcPts val="0"/>
              </a:spcAft>
              <a:buNone/>
            </a:pPr>
            <a:r>
              <a:rPr lang="en-US" altLang="en-US" sz="2400" dirty="0">
                <a:solidFill>
                  <a:prstClr val="black"/>
                </a:solidFill>
              </a:rPr>
              <a:t>“</a:t>
            </a:r>
            <a:r>
              <a:rPr lang="en-US" altLang="en-US" sz="2400" dirty="0" err="1">
                <a:solidFill>
                  <a:prstClr val="black"/>
                </a:solidFill>
              </a:rPr>
              <a:t>Contrave</a:t>
            </a:r>
            <a:r>
              <a:rPr lang="en-US" altLang="en-US" sz="2400" dirty="0">
                <a:solidFill>
                  <a:prstClr val="black"/>
                </a:solidFill>
              </a:rPr>
              <a:t>”</a:t>
            </a:r>
          </a:p>
          <a:p>
            <a:pPr algn="ctr" defTabSz="685800" fontAlgn="auto">
              <a:spcBef>
                <a:spcPct val="0"/>
              </a:spcBef>
              <a:spcAft>
                <a:spcPts val="0"/>
              </a:spcAft>
              <a:buNone/>
            </a:pPr>
            <a:r>
              <a:rPr lang="en-US" altLang="en-US" sz="2400" dirty="0">
                <a:solidFill>
                  <a:prstClr val="black"/>
                </a:solidFill>
              </a:rPr>
              <a:t>CV risks in Overweight/Obese Subjects</a:t>
            </a:r>
          </a:p>
          <a:p>
            <a:pPr algn="ctr" defTabSz="685800" fontAlgn="auto">
              <a:spcBef>
                <a:spcPct val="0"/>
              </a:spcBef>
              <a:spcAft>
                <a:spcPts val="0"/>
              </a:spcAft>
              <a:buNone/>
            </a:pPr>
            <a:r>
              <a:rPr lang="en-US" altLang="en-US" sz="2400" dirty="0">
                <a:solidFill>
                  <a:prstClr val="black"/>
                </a:solidFill>
              </a:rPr>
              <a:t>With CV Risk Factors</a:t>
            </a:r>
          </a:p>
        </p:txBody>
      </p:sp>
      <p:sp>
        <p:nvSpPr>
          <p:cNvPr id="33796" name="Line 5">
            <a:extLst>
              <a:ext uri="{FF2B5EF4-FFF2-40B4-BE49-F238E27FC236}">
                <a16:creationId xmlns:a16="http://schemas.microsoft.com/office/drawing/2014/main" id="{02BE3036-4464-3512-FF31-206181CC80BC}"/>
              </a:ext>
            </a:extLst>
          </p:cNvPr>
          <p:cNvSpPr>
            <a:spLocks noChangeShapeType="1"/>
          </p:cNvSpPr>
          <p:nvPr/>
        </p:nvSpPr>
        <p:spPr bwMode="auto">
          <a:xfrm>
            <a:off x="1428750" y="177165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2" name="TextBox 1">
            <a:extLst>
              <a:ext uri="{FF2B5EF4-FFF2-40B4-BE49-F238E27FC236}">
                <a16:creationId xmlns:a16="http://schemas.microsoft.com/office/drawing/2014/main" id="{A1923742-C7A2-33BF-08C5-8BD8A7D31D3D}"/>
              </a:ext>
            </a:extLst>
          </p:cNvPr>
          <p:cNvSpPr txBox="1"/>
          <p:nvPr/>
        </p:nvSpPr>
        <p:spPr>
          <a:xfrm>
            <a:off x="7203934" y="2162091"/>
            <a:ext cx="1590085" cy="415498"/>
          </a:xfrm>
          <a:prstGeom prst="rect">
            <a:avLst/>
          </a:prstGeom>
          <a:noFill/>
        </p:spPr>
        <p:txBody>
          <a:bodyPr wrap="square" rtlCol="0">
            <a:spAutoFit/>
          </a:bodyPr>
          <a:lstStyle/>
          <a:p>
            <a:pPr defTabSz="685800" fontAlgn="auto">
              <a:spcBef>
                <a:spcPts val="0"/>
              </a:spcBef>
              <a:spcAft>
                <a:spcPts val="0"/>
              </a:spcAft>
            </a:pPr>
            <a:r>
              <a:rPr lang="en-US" sz="1050" dirty="0">
                <a:solidFill>
                  <a:prstClr val="black"/>
                </a:solidFill>
                <a:latin typeface="Calibri" panose="020F0502020204030204"/>
              </a:rPr>
              <a:t>   Weight ↓</a:t>
            </a:r>
          </a:p>
          <a:p>
            <a:pPr defTabSz="685800" fontAlgn="auto">
              <a:spcBef>
                <a:spcPts val="0"/>
              </a:spcBef>
              <a:spcAft>
                <a:spcPts val="0"/>
              </a:spcAft>
            </a:pPr>
            <a:r>
              <a:rPr lang="en-US" sz="1050" dirty="0">
                <a:solidFill>
                  <a:prstClr val="black"/>
                </a:solidFill>
                <a:latin typeface="Calibri" panose="020F0502020204030204"/>
              </a:rPr>
              <a:t>SBP ↑,  HR ↑ </a:t>
            </a:r>
          </a:p>
        </p:txBody>
      </p:sp>
    </p:spTree>
    <p:extLst>
      <p:ext uri="{BB962C8B-B14F-4D97-AF65-F5344CB8AC3E}">
        <p14:creationId xmlns:p14="http://schemas.microsoft.com/office/powerpoint/2010/main" val="4179079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C88D-DAAC-D472-A655-DBFA2B2FCCE4}"/>
            </a:ext>
          </a:extLst>
        </p:cNvPr>
        <p:cNvGrpSpPr/>
        <p:nvPr/>
      </p:nvGrpSpPr>
      <p:grpSpPr>
        <a:xfrm>
          <a:off x="0" y="0"/>
          <a:ext cx="0" cy="0"/>
          <a:chOff x="0" y="0"/>
          <a:chExt cx="0" cy="0"/>
        </a:xfrm>
      </p:grpSpPr>
      <p:sp>
        <p:nvSpPr>
          <p:cNvPr id="22530" name="Text Box 3">
            <a:extLst>
              <a:ext uri="{FF2B5EF4-FFF2-40B4-BE49-F238E27FC236}">
                <a16:creationId xmlns:a16="http://schemas.microsoft.com/office/drawing/2014/main" id="{96E477EB-C319-8FA8-D9E2-A58A36982C54}"/>
              </a:ext>
            </a:extLst>
          </p:cNvPr>
          <p:cNvSpPr txBox="1">
            <a:spLocks noChangeArrowheads="1"/>
          </p:cNvSpPr>
          <p:nvPr/>
        </p:nvSpPr>
        <p:spPr bwMode="auto">
          <a:xfrm>
            <a:off x="1435894" y="1028701"/>
            <a:ext cx="6686550" cy="3527119"/>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defRPr/>
            </a:pPr>
            <a:r>
              <a:rPr lang="en-US" altLang="en-US" sz="1200" dirty="0">
                <a:solidFill>
                  <a:prstClr val="black"/>
                </a:solidFill>
              </a:rPr>
              <a:t>	</a:t>
            </a:r>
            <a:r>
              <a:rPr lang="en-US" altLang="en-US" sz="1800" dirty="0">
                <a:solidFill>
                  <a:prstClr val="black"/>
                </a:solidFill>
              </a:rPr>
              <a:t>          CVD         </a:t>
            </a:r>
            <a:r>
              <a:rPr lang="en-US" altLang="en-US" sz="1800" u="sng" dirty="0">
                <a:solidFill>
                  <a:prstClr val="black"/>
                </a:solidFill>
              </a:rPr>
              <a:t>Overall Deaths</a:t>
            </a:r>
            <a:r>
              <a:rPr lang="en-US" altLang="en-US" sz="1800" dirty="0">
                <a:solidFill>
                  <a:prstClr val="black"/>
                </a:solidFill>
              </a:rPr>
              <a:t>              </a:t>
            </a:r>
            <a:r>
              <a:rPr lang="en-US" altLang="en-US" sz="2100" dirty="0">
                <a:solidFill>
                  <a:prstClr val="black"/>
                </a:solidFill>
              </a:rPr>
              <a:t>                    </a:t>
            </a:r>
            <a:r>
              <a:rPr lang="en-US" altLang="en-US" sz="1800" dirty="0">
                <a:solidFill>
                  <a:prstClr val="black"/>
                </a:solidFill>
              </a:rPr>
              <a:t>D</a:t>
            </a:r>
          </a:p>
          <a:p>
            <a:pPr defTabSz="685800" fontAlgn="auto">
              <a:lnSpc>
                <a:spcPct val="80000"/>
              </a:lnSpc>
              <a:spcBef>
                <a:spcPct val="0"/>
              </a:spcBef>
              <a:spcAft>
                <a:spcPts val="0"/>
              </a:spcAft>
              <a:buNone/>
              <a:defRPr/>
            </a:pPr>
            <a:r>
              <a:rPr lang="en-US" altLang="en-US" sz="1800" dirty="0">
                <a:solidFill>
                  <a:prstClr val="black"/>
                </a:solidFill>
              </a:rPr>
              <a:t>  	         Stroke       CV             Total      Stroke   MI        Stroke</a:t>
            </a:r>
          </a:p>
          <a:p>
            <a:pPr defTabSz="685800" fontAlgn="auto">
              <a:lnSpc>
                <a:spcPct val="80000"/>
              </a:lnSpc>
              <a:spcBef>
                <a:spcPct val="0"/>
              </a:spcBef>
              <a:spcAft>
                <a:spcPts val="0"/>
              </a:spcAft>
              <a:buNone/>
              <a:defRPr/>
            </a:pPr>
            <a:r>
              <a:rPr lang="en-US" altLang="en-US" sz="1800" dirty="0">
                <a:solidFill>
                  <a:prstClr val="black"/>
                </a:solidFill>
              </a:rPr>
              <a:t> 	           MI	        Non-CV                                          MI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2100" b="1" dirty="0">
                <a:solidFill>
                  <a:prstClr val="black"/>
                </a:solidFill>
              </a:rPr>
              <a:t>“1</a:t>
            </a:r>
            <a:r>
              <a:rPr lang="en-US" altLang="en-US" sz="2100" b="1" baseline="30000" dirty="0">
                <a:solidFill>
                  <a:prstClr val="black"/>
                </a:solidFill>
              </a:rPr>
              <a:t>st</a:t>
            </a:r>
            <a:r>
              <a:rPr lang="en-US" altLang="en-US" sz="2100" b="1" dirty="0">
                <a:solidFill>
                  <a:prstClr val="black"/>
                </a:solidFill>
              </a:rPr>
              <a:t> Quadrant”:  Up to </a:t>
            </a:r>
            <a:r>
              <a:rPr lang="en-US" altLang="en-US" sz="2100" b="1" i="1" dirty="0">
                <a:solidFill>
                  <a:prstClr val="black"/>
                </a:solidFill>
              </a:rPr>
              <a:t>11/23/2013</a:t>
            </a:r>
          </a:p>
          <a:p>
            <a:pPr defTabSz="685800" fontAlgn="auto">
              <a:lnSpc>
                <a:spcPct val="80000"/>
              </a:lnSpc>
              <a:spcBef>
                <a:spcPct val="0"/>
              </a:spcBef>
              <a:spcAft>
                <a:spcPts val="0"/>
              </a:spcAft>
              <a:buNone/>
              <a:defRPr/>
            </a:pPr>
            <a:endParaRPr lang="en-US" altLang="en-US" sz="15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0070C0"/>
                </a:solidFill>
              </a:rPr>
              <a:t>35</a:t>
            </a:r>
            <a:r>
              <a:rPr lang="en-US" altLang="en-US" sz="1800" dirty="0">
                <a:solidFill>
                  <a:srgbClr val="44546A"/>
                </a:solidFill>
              </a:rPr>
              <a:t>            5        </a:t>
            </a:r>
            <a:r>
              <a:rPr lang="en-US" altLang="en-US" sz="1800" dirty="0">
                <a:solidFill>
                  <a:srgbClr val="00B0F0"/>
                </a:solidFill>
              </a:rPr>
              <a:t>5</a:t>
            </a:r>
            <a:r>
              <a:rPr lang="en-US" altLang="en-US" sz="1800" dirty="0">
                <a:solidFill>
                  <a:srgbClr val="44546A"/>
                </a:solidFill>
              </a:rPr>
              <a:t>       10             7        24          </a:t>
            </a:r>
            <a:r>
              <a:rPr lang="en-US" altLang="en-US" sz="1800" dirty="0">
                <a:solidFill>
                  <a:srgbClr val="FF0000"/>
                </a:solidFill>
              </a:rPr>
              <a:t>40</a:t>
            </a:r>
          </a:p>
          <a:p>
            <a:pPr defTabSz="685800" fontAlgn="auto">
              <a:lnSpc>
                <a:spcPct val="80000"/>
              </a:lnSpc>
              <a:spcBef>
                <a:spcPct val="0"/>
              </a:spcBef>
              <a:spcAft>
                <a:spcPts val="0"/>
              </a:spcAft>
              <a:buNone/>
              <a:defRPr/>
            </a:pPr>
            <a:r>
              <a:rPr lang="en-US" altLang="en-US" sz="1800" dirty="0">
                <a:solidFill>
                  <a:prstClr val="black"/>
                </a:solidFill>
              </a:rPr>
              <a:t>Placebo </a:t>
            </a:r>
            <a:r>
              <a:rPr lang="en-US" altLang="en-US" sz="1800" dirty="0">
                <a:solidFill>
                  <a:srgbClr val="44546A"/>
                </a:solidFill>
              </a:rPr>
              <a:t>          </a:t>
            </a:r>
            <a:r>
              <a:rPr lang="en-US" altLang="en-US" sz="1800" dirty="0">
                <a:solidFill>
                  <a:srgbClr val="4472C4"/>
                </a:solidFill>
              </a:rPr>
              <a:t>59</a:t>
            </a:r>
            <a:r>
              <a:rPr lang="en-US" altLang="en-US" sz="1800" dirty="0">
                <a:solidFill>
                  <a:srgbClr val="44546A"/>
                </a:solidFill>
              </a:rPr>
              <a:t>           19       </a:t>
            </a:r>
            <a:r>
              <a:rPr lang="en-US" altLang="en-US" sz="1800" dirty="0">
                <a:solidFill>
                  <a:srgbClr val="00B0F0"/>
                </a:solidFill>
              </a:rPr>
              <a:t>3</a:t>
            </a:r>
            <a:r>
              <a:rPr lang="en-US" altLang="en-US" sz="1800" dirty="0">
                <a:solidFill>
                  <a:srgbClr val="44546A"/>
                </a:solidFill>
              </a:rPr>
              <a:t>       22            11       34          </a:t>
            </a:r>
            <a:r>
              <a:rPr lang="en-US" altLang="en-US" sz="1800" dirty="0">
                <a:solidFill>
                  <a:srgbClr val="FF0000"/>
                </a:solidFill>
              </a:rPr>
              <a:t>62</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1800" dirty="0">
                <a:solidFill>
                  <a:srgbClr val="44546A"/>
                </a:solidFill>
              </a:rPr>
              <a:t>    </a:t>
            </a:r>
            <a:r>
              <a:rPr lang="en-US" altLang="en-US" sz="1800" dirty="0">
                <a:solidFill>
                  <a:prstClr val="black"/>
                </a:solidFill>
              </a:rPr>
              <a:t>HR</a:t>
            </a:r>
            <a:r>
              <a:rPr lang="en-US" altLang="en-US" sz="1800" dirty="0">
                <a:solidFill>
                  <a:srgbClr val="44546A"/>
                </a:solidFill>
              </a:rPr>
              <a:t>            </a:t>
            </a:r>
            <a:r>
              <a:rPr lang="en-US" altLang="en-US" sz="2100" b="1" dirty="0">
                <a:solidFill>
                  <a:srgbClr val="4472C4"/>
                </a:solidFill>
              </a:rPr>
              <a:t>0.59  </a:t>
            </a:r>
            <a:r>
              <a:rPr lang="en-US" altLang="en-US" sz="2100" dirty="0">
                <a:solidFill>
                  <a:srgbClr val="44546A"/>
                </a:solidFill>
              </a:rPr>
              <a:t>                               </a:t>
            </a:r>
            <a:r>
              <a:rPr lang="en-US" altLang="en-US" sz="2100" b="1" dirty="0">
                <a:solidFill>
                  <a:srgbClr val="44546A"/>
                </a:solidFill>
              </a:rPr>
              <a:t> </a:t>
            </a:r>
            <a:r>
              <a:rPr lang="en-US" altLang="en-US" sz="2100" dirty="0">
                <a:solidFill>
                  <a:srgbClr val="44546A"/>
                </a:solidFill>
              </a:rPr>
              <a:t>                        </a:t>
            </a:r>
            <a:r>
              <a:rPr lang="en-US" altLang="en-US" sz="2100" b="1" dirty="0">
                <a:solidFill>
                  <a:srgbClr val="FF0000"/>
                </a:solidFill>
              </a:rPr>
              <a:t>0.64</a:t>
            </a:r>
          </a:p>
          <a:p>
            <a:pPr defTabSz="685800" fontAlgn="auto">
              <a:lnSpc>
                <a:spcPct val="80000"/>
              </a:lnSpc>
              <a:spcBef>
                <a:spcPct val="0"/>
              </a:spcBef>
              <a:spcAft>
                <a:spcPts val="0"/>
              </a:spcAft>
              <a:buNone/>
              <a:defRPr/>
            </a:pPr>
            <a:r>
              <a:rPr lang="en-US" altLang="en-US" sz="600"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DMC rec: ‘</a:t>
            </a:r>
            <a:r>
              <a:rPr lang="en-US" altLang="en-US" sz="2100" i="1" dirty="0">
                <a:solidFill>
                  <a:prstClr val="black"/>
                </a:solidFill>
              </a:rPr>
              <a:t>Release data to FDA per Data Access Plan</a:t>
            </a:r>
            <a:r>
              <a:rPr lang="en-US" altLang="en-US" sz="2100" dirty="0">
                <a:solidFill>
                  <a:prstClr val="black"/>
                </a:solidFill>
              </a:rPr>
              <a:t>’</a:t>
            </a:r>
          </a:p>
          <a:p>
            <a:pPr defTabSz="685800" fontAlgn="auto">
              <a:lnSpc>
                <a:spcPct val="80000"/>
              </a:lnSpc>
              <a:spcBef>
                <a:spcPct val="0"/>
              </a:spcBef>
              <a:spcAft>
                <a:spcPts val="0"/>
              </a:spcAft>
              <a:buNone/>
              <a:defRPr/>
            </a:pPr>
            <a:endParaRPr lang="en-US" altLang="en-US" sz="2100" b="1" dirty="0">
              <a:solidFill>
                <a:prstClr val="black"/>
              </a:solidFill>
            </a:endParaRPr>
          </a:p>
          <a:p>
            <a:pPr defTabSz="685800" fontAlgn="auto">
              <a:lnSpc>
                <a:spcPct val="80000"/>
              </a:lnSpc>
              <a:spcBef>
                <a:spcPct val="0"/>
              </a:spcBef>
              <a:spcAft>
                <a:spcPts val="0"/>
              </a:spcAft>
              <a:buNone/>
              <a:defRPr/>
            </a:pPr>
            <a:endParaRPr lang="en-US" altLang="en-US" sz="2100" b="1" dirty="0">
              <a:solidFill>
                <a:srgbClr val="00FF00"/>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2100" b="1" dirty="0">
              <a:solidFill>
                <a:srgbClr val="00FF00"/>
              </a:solidFill>
            </a:endParaRPr>
          </a:p>
        </p:txBody>
      </p:sp>
      <p:sp>
        <p:nvSpPr>
          <p:cNvPr id="35843" name="Line 1027">
            <a:extLst>
              <a:ext uri="{FF2B5EF4-FFF2-40B4-BE49-F238E27FC236}">
                <a16:creationId xmlns:a16="http://schemas.microsoft.com/office/drawing/2014/main" id="{88E6C122-5796-7E11-779B-9AA484B2CBA4}"/>
              </a:ext>
            </a:extLst>
          </p:cNvPr>
          <p:cNvSpPr>
            <a:spLocks noChangeShapeType="1"/>
          </p:cNvSpPr>
          <p:nvPr/>
        </p:nvSpPr>
        <p:spPr bwMode="auto">
          <a:xfrm>
            <a:off x="1435894"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4179907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24D04-95BC-77B7-9B15-2DE83F299D3E}"/>
            </a:ext>
          </a:extLst>
        </p:cNvPr>
        <p:cNvGrpSpPr/>
        <p:nvPr/>
      </p:nvGrpSpPr>
      <p:grpSpPr>
        <a:xfrm>
          <a:off x="0" y="0"/>
          <a:ext cx="0" cy="0"/>
          <a:chOff x="0" y="0"/>
          <a:chExt cx="0" cy="0"/>
        </a:xfrm>
      </p:grpSpPr>
      <p:sp>
        <p:nvSpPr>
          <p:cNvPr id="22530" name="Text Box 3">
            <a:extLst>
              <a:ext uri="{FF2B5EF4-FFF2-40B4-BE49-F238E27FC236}">
                <a16:creationId xmlns:a16="http://schemas.microsoft.com/office/drawing/2014/main" id="{F106D5FD-6E8D-D98F-7EF7-11E8AB4D63FC}"/>
              </a:ext>
            </a:extLst>
          </p:cNvPr>
          <p:cNvSpPr txBox="1">
            <a:spLocks noChangeArrowheads="1"/>
          </p:cNvSpPr>
          <p:nvPr/>
        </p:nvSpPr>
        <p:spPr bwMode="auto">
          <a:xfrm>
            <a:off x="1435894" y="1028700"/>
            <a:ext cx="6686550" cy="5115246"/>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defRPr/>
            </a:pPr>
            <a:r>
              <a:rPr lang="en-US" altLang="en-US" sz="1200" dirty="0">
                <a:solidFill>
                  <a:prstClr val="black"/>
                </a:solidFill>
              </a:rPr>
              <a:t>	</a:t>
            </a:r>
            <a:r>
              <a:rPr lang="en-US" altLang="en-US" sz="1800" dirty="0">
                <a:solidFill>
                  <a:prstClr val="black"/>
                </a:solidFill>
              </a:rPr>
              <a:t>          CVD         </a:t>
            </a:r>
            <a:r>
              <a:rPr lang="en-US" altLang="en-US" sz="1800" u="sng" dirty="0">
                <a:solidFill>
                  <a:prstClr val="black"/>
                </a:solidFill>
              </a:rPr>
              <a:t>Overall Deaths</a:t>
            </a:r>
            <a:r>
              <a:rPr lang="en-US" altLang="en-US" sz="1800" dirty="0">
                <a:solidFill>
                  <a:prstClr val="black"/>
                </a:solidFill>
              </a:rPr>
              <a:t>              </a:t>
            </a:r>
            <a:r>
              <a:rPr lang="en-US" altLang="en-US" sz="2100" dirty="0">
                <a:solidFill>
                  <a:prstClr val="black"/>
                </a:solidFill>
              </a:rPr>
              <a:t>                    </a:t>
            </a:r>
            <a:r>
              <a:rPr lang="en-US" altLang="en-US" sz="1800" dirty="0">
                <a:solidFill>
                  <a:prstClr val="black"/>
                </a:solidFill>
              </a:rPr>
              <a:t>D</a:t>
            </a:r>
          </a:p>
          <a:p>
            <a:pPr defTabSz="685800" fontAlgn="auto">
              <a:lnSpc>
                <a:spcPct val="80000"/>
              </a:lnSpc>
              <a:spcBef>
                <a:spcPct val="0"/>
              </a:spcBef>
              <a:spcAft>
                <a:spcPts val="0"/>
              </a:spcAft>
              <a:buNone/>
              <a:defRPr/>
            </a:pPr>
            <a:r>
              <a:rPr lang="en-US" altLang="en-US" sz="1800" dirty="0">
                <a:solidFill>
                  <a:prstClr val="black"/>
                </a:solidFill>
              </a:rPr>
              <a:t>  	         Stroke       CV             Total      Stroke   MI        Stroke</a:t>
            </a:r>
          </a:p>
          <a:p>
            <a:pPr defTabSz="685800" fontAlgn="auto">
              <a:lnSpc>
                <a:spcPct val="80000"/>
              </a:lnSpc>
              <a:spcBef>
                <a:spcPct val="0"/>
              </a:spcBef>
              <a:spcAft>
                <a:spcPts val="0"/>
              </a:spcAft>
              <a:buNone/>
              <a:defRPr/>
            </a:pPr>
            <a:r>
              <a:rPr lang="en-US" altLang="en-US" sz="1800" dirty="0">
                <a:solidFill>
                  <a:prstClr val="black"/>
                </a:solidFill>
              </a:rPr>
              <a:t> 	           MI	        Non-CV                                          MI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2100" b="1" dirty="0">
                <a:solidFill>
                  <a:prstClr val="black"/>
                </a:solidFill>
              </a:rPr>
              <a:t>“1</a:t>
            </a:r>
            <a:r>
              <a:rPr lang="en-US" altLang="en-US" sz="2100" b="1" baseline="30000" dirty="0">
                <a:solidFill>
                  <a:prstClr val="black"/>
                </a:solidFill>
              </a:rPr>
              <a:t>st</a:t>
            </a:r>
            <a:r>
              <a:rPr lang="en-US" altLang="en-US" sz="2100" b="1" dirty="0">
                <a:solidFill>
                  <a:prstClr val="black"/>
                </a:solidFill>
              </a:rPr>
              <a:t> Quadrant”:  Up to </a:t>
            </a:r>
            <a:r>
              <a:rPr lang="en-US" altLang="en-US" sz="2100" b="1" i="1" dirty="0">
                <a:solidFill>
                  <a:prstClr val="black"/>
                </a:solidFill>
              </a:rPr>
              <a:t>11/23/2013</a:t>
            </a:r>
          </a:p>
          <a:p>
            <a:pPr defTabSz="685800" fontAlgn="auto">
              <a:lnSpc>
                <a:spcPct val="80000"/>
              </a:lnSpc>
              <a:spcBef>
                <a:spcPct val="0"/>
              </a:spcBef>
              <a:spcAft>
                <a:spcPts val="0"/>
              </a:spcAft>
              <a:buNone/>
              <a:defRPr/>
            </a:pPr>
            <a:endParaRPr lang="en-US" altLang="en-US" sz="15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0070C0"/>
                </a:solidFill>
              </a:rPr>
              <a:t>35 </a:t>
            </a:r>
            <a:r>
              <a:rPr lang="en-US" altLang="en-US" sz="1800" dirty="0">
                <a:solidFill>
                  <a:srgbClr val="44546A"/>
                </a:solidFill>
              </a:rPr>
              <a:t>           5        </a:t>
            </a:r>
            <a:r>
              <a:rPr lang="en-US" altLang="en-US" sz="1800" dirty="0">
                <a:solidFill>
                  <a:srgbClr val="00B0F0"/>
                </a:solidFill>
              </a:rPr>
              <a:t>5</a:t>
            </a:r>
            <a:r>
              <a:rPr lang="en-US" altLang="en-US" sz="1800" dirty="0">
                <a:solidFill>
                  <a:srgbClr val="44546A"/>
                </a:solidFill>
              </a:rPr>
              <a:t>       10             7        24          </a:t>
            </a:r>
            <a:r>
              <a:rPr lang="en-US" altLang="en-US" sz="1800" dirty="0">
                <a:solidFill>
                  <a:srgbClr val="FF0000"/>
                </a:solidFill>
              </a:rPr>
              <a:t>40</a:t>
            </a:r>
          </a:p>
          <a:p>
            <a:pPr defTabSz="685800" fontAlgn="auto">
              <a:lnSpc>
                <a:spcPct val="80000"/>
              </a:lnSpc>
              <a:spcBef>
                <a:spcPct val="0"/>
              </a:spcBef>
              <a:spcAft>
                <a:spcPts val="0"/>
              </a:spcAft>
              <a:buNone/>
              <a:defRPr/>
            </a:pPr>
            <a:r>
              <a:rPr lang="en-US" altLang="en-US" sz="1800" dirty="0">
                <a:solidFill>
                  <a:prstClr val="black"/>
                </a:solidFill>
              </a:rPr>
              <a:t>Placebo</a:t>
            </a:r>
            <a:r>
              <a:rPr lang="en-US" altLang="en-US" sz="1800" dirty="0">
                <a:solidFill>
                  <a:srgbClr val="44546A"/>
                </a:solidFill>
              </a:rPr>
              <a:t>           </a:t>
            </a:r>
            <a:r>
              <a:rPr lang="en-US" altLang="en-US" sz="1800" dirty="0">
                <a:solidFill>
                  <a:srgbClr val="0070C0"/>
                </a:solidFill>
              </a:rPr>
              <a:t>59 </a:t>
            </a:r>
            <a:r>
              <a:rPr lang="en-US" altLang="en-US" sz="1800" dirty="0">
                <a:solidFill>
                  <a:srgbClr val="44546A"/>
                </a:solidFill>
              </a:rPr>
              <a:t>          19       </a:t>
            </a:r>
            <a:r>
              <a:rPr lang="en-US" altLang="en-US" sz="1800" dirty="0">
                <a:solidFill>
                  <a:srgbClr val="00B0F0"/>
                </a:solidFill>
              </a:rPr>
              <a:t>3</a:t>
            </a:r>
            <a:r>
              <a:rPr lang="en-US" altLang="en-US" sz="1800" dirty="0">
                <a:solidFill>
                  <a:srgbClr val="FF0000"/>
                </a:solidFill>
              </a:rPr>
              <a:t> </a:t>
            </a:r>
            <a:r>
              <a:rPr lang="en-US" altLang="en-US" sz="1800" dirty="0">
                <a:solidFill>
                  <a:srgbClr val="44546A"/>
                </a:solidFill>
              </a:rPr>
              <a:t>      22            11       34          </a:t>
            </a:r>
            <a:r>
              <a:rPr lang="en-US" altLang="en-US" sz="1800" dirty="0">
                <a:solidFill>
                  <a:srgbClr val="FF0000"/>
                </a:solidFill>
              </a:rPr>
              <a:t>62</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1800" dirty="0">
                <a:solidFill>
                  <a:srgbClr val="44546A"/>
                </a:solidFill>
              </a:rPr>
              <a:t>    </a:t>
            </a:r>
            <a:r>
              <a:rPr lang="en-US" altLang="en-US" sz="1800" dirty="0">
                <a:solidFill>
                  <a:prstClr val="black"/>
                </a:solidFill>
              </a:rPr>
              <a:t>HR   </a:t>
            </a:r>
            <a:r>
              <a:rPr lang="en-US" altLang="en-US" sz="1800" dirty="0">
                <a:solidFill>
                  <a:srgbClr val="44546A"/>
                </a:solidFill>
              </a:rPr>
              <a:t>         </a:t>
            </a:r>
            <a:r>
              <a:rPr lang="en-US" altLang="en-US" sz="2100" b="1" dirty="0">
                <a:solidFill>
                  <a:srgbClr val="0070C0"/>
                </a:solidFill>
              </a:rPr>
              <a:t>0.59 </a:t>
            </a:r>
            <a:r>
              <a:rPr lang="en-US" altLang="en-US" sz="2100" b="1" dirty="0">
                <a:solidFill>
                  <a:srgbClr val="44546A"/>
                </a:solidFill>
              </a:rPr>
              <a:t> </a:t>
            </a:r>
            <a:r>
              <a:rPr lang="en-US" altLang="en-US" sz="2100" dirty="0">
                <a:solidFill>
                  <a:srgbClr val="44546A"/>
                </a:solidFill>
              </a:rPr>
              <a:t>                               </a:t>
            </a:r>
            <a:r>
              <a:rPr lang="en-US" altLang="en-US" sz="2100" b="1" dirty="0">
                <a:solidFill>
                  <a:srgbClr val="44546A"/>
                </a:solidFill>
              </a:rPr>
              <a:t> </a:t>
            </a:r>
            <a:r>
              <a:rPr lang="en-US" altLang="en-US" sz="2100" dirty="0">
                <a:solidFill>
                  <a:srgbClr val="44546A"/>
                </a:solidFill>
              </a:rPr>
              <a:t>                        </a:t>
            </a:r>
            <a:r>
              <a:rPr lang="en-US" altLang="en-US" sz="2100" b="1" dirty="0">
                <a:solidFill>
                  <a:srgbClr val="FF0000"/>
                </a:solidFill>
              </a:rPr>
              <a:t>0.64</a:t>
            </a:r>
          </a:p>
          <a:p>
            <a:pPr defTabSz="685800" fontAlgn="auto">
              <a:lnSpc>
                <a:spcPct val="80000"/>
              </a:lnSpc>
              <a:spcBef>
                <a:spcPct val="0"/>
              </a:spcBef>
              <a:spcAft>
                <a:spcPts val="0"/>
              </a:spcAft>
              <a:buNone/>
              <a:defRPr/>
            </a:pPr>
            <a:r>
              <a:rPr lang="en-US" altLang="en-US" sz="600"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DMC rec: ‘</a:t>
            </a:r>
            <a:r>
              <a:rPr lang="en-US" altLang="en-US" sz="2100" i="1" dirty="0">
                <a:solidFill>
                  <a:prstClr val="black"/>
                </a:solidFill>
              </a:rPr>
              <a:t>Release data to FDA per Data Access Plan</a:t>
            </a:r>
            <a:r>
              <a:rPr lang="en-US" altLang="en-US" sz="2100" dirty="0">
                <a:solidFill>
                  <a:prstClr val="black"/>
                </a:solidFill>
              </a:rPr>
              <a:t>’</a:t>
            </a:r>
          </a:p>
          <a:p>
            <a:pPr defTabSz="685800" fontAlgn="auto">
              <a:lnSpc>
                <a:spcPct val="80000"/>
              </a:lnSpc>
              <a:spcBef>
                <a:spcPct val="0"/>
              </a:spcBef>
              <a:spcAft>
                <a:spcPts val="0"/>
              </a:spcAft>
              <a:buNone/>
              <a:defRPr/>
            </a:pPr>
            <a:endParaRPr lang="en-US" altLang="en-US" sz="2100" b="1" dirty="0">
              <a:solidFill>
                <a:srgbClr val="00FF00"/>
              </a:solidFill>
            </a:endParaRPr>
          </a:p>
          <a:p>
            <a:pPr defTabSz="685800" fontAlgn="auto">
              <a:lnSpc>
                <a:spcPct val="80000"/>
              </a:lnSpc>
              <a:spcBef>
                <a:spcPct val="0"/>
              </a:spcBef>
              <a:spcAft>
                <a:spcPts val="0"/>
              </a:spcAft>
              <a:buNone/>
              <a:defRPr/>
            </a:pPr>
            <a:r>
              <a:rPr lang="en-US" altLang="en-US" sz="2100" b="1" dirty="0">
                <a:solidFill>
                  <a:prstClr val="black"/>
                </a:solidFill>
              </a:rPr>
              <a:t>“2</a:t>
            </a:r>
            <a:r>
              <a:rPr lang="en-US" altLang="en-US" sz="2100" b="1" baseline="30000" dirty="0">
                <a:solidFill>
                  <a:prstClr val="black"/>
                </a:solidFill>
              </a:rPr>
              <a:t>nd</a:t>
            </a:r>
            <a:r>
              <a:rPr lang="en-US" altLang="en-US" sz="2100" b="1" dirty="0">
                <a:solidFill>
                  <a:prstClr val="black"/>
                </a:solidFill>
              </a:rPr>
              <a:t> Quadrant”:  Between </a:t>
            </a:r>
            <a:r>
              <a:rPr lang="en-US" altLang="en-US" sz="2100" b="1" i="1" dirty="0">
                <a:solidFill>
                  <a:prstClr val="black"/>
                </a:solidFill>
              </a:rPr>
              <a:t>11/23/2013</a:t>
            </a:r>
            <a:r>
              <a:rPr lang="en-US" altLang="en-US" sz="2100" b="1" dirty="0">
                <a:solidFill>
                  <a:prstClr val="black"/>
                </a:solidFill>
              </a:rPr>
              <a:t> and </a:t>
            </a:r>
            <a:r>
              <a:rPr lang="en-US" altLang="en-US" sz="2100" b="1" i="1" dirty="0">
                <a:solidFill>
                  <a:prstClr val="black"/>
                </a:solidFill>
              </a:rPr>
              <a:t>3/3/2015</a:t>
            </a:r>
          </a:p>
          <a:p>
            <a:pPr defTabSz="685800" fontAlgn="auto">
              <a:lnSpc>
                <a:spcPct val="80000"/>
              </a:lnSpc>
              <a:spcBef>
                <a:spcPct val="0"/>
              </a:spcBef>
              <a:spcAft>
                <a:spcPts val="0"/>
              </a:spcAft>
              <a:buNone/>
              <a:defRPr/>
            </a:pPr>
            <a:r>
              <a:rPr lang="en-US" altLang="en-US" sz="1800" dirty="0">
                <a:solidFill>
                  <a:srgbClr val="44546A"/>
                </a:solidFill>
              </a:rPr>
              <a:t> </a:t>
            </a:r>
            <a:endParaRPr lang="en-US" altLang="en-US" sz="18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4472C4"/>
                </a:solidFill>
              </a:rPr>
              <a:t>55</a:t>
            </a:r>
            <a:r>
              <a:rPr lang="en-US" altLang="en-US" sz="1800" dirty="0">
                <a:solidFill>
                  <a:srgbClr val="44546A"/>
                </a:solidFill>
              </a:rPr>
              <a:t>           12       </a:t>
            </a:r>
            <a:r>
              <a:rPr lang="en-US" altLang="en-US" sz="1800" dirty="0">
                <a:solidFill>
                  <a:srgbClr val="00B0F0"/>
                </a:solidFill>
              </a:rPr>
              <a:t>21</a:t>
            </a:r>
            <a:r>
              <a:rPr lang="en-US" altLang="en-US" sz="1800" dirty="0">
                <a:solidFill>
                  <a:srgbClr val="FF0000"/>
                </a:solidFill>
              </a:rPr>
              <a:t> </a:t>
            </a:r>
            <a:r>
              <a:rPr lang="en-US" altLang="en-US" sz="1800" dirty="0">
                <a:solidFill>
                  <a:srgbClr val="44546A"/>
                </a:solidFill>
              </a:rPr>
              <a:t>      33           15       31          </a:t>
            </a:r>
            <a:r>
              <a:rPr lang="en-US" altLang="en-US" sz="1800" dirty="0">
                <a:solidFill>
                  <a:srgbClr val="FF0000"/>
                </a:solidFill>
              </a:rPr>
              <a:t>74</a:t>
            </a:r>
            <a:r>
              <a:rPr lang="en-US" altLang="en-US" sz="1800" dirty="0">
                <a:solidFill>
                  <a:srgbClr val="44546A"/>
                </a:solidFill>
              </a:rPr>
              <a:t>                       </a:t>
            </a:r>
            <a:r>
              <a:rPr lang="en-US" altLang="en-US" sz="1800" dirty="0">
                <a:solidFill>
                  <a:prstClr val="black"/>
                </a:solidFill>
              </a:rPr>
              <a:t>Placebo </a:t>
            </a:r>
            <a:r>
              <a:rPr lang="en-US" altLang="en-US" sz="1800" dirty="0">
                <a:solidFill>
                  <a:srgbClr val="44546A"/>
                </a:solidFill>
              </a:rPr>
              <a:t>         </a:t>
            </a:r>
            <a:r>
              <a:rPr lang="en-US" altLang="en-US" sz="1800" dirty="0">
                <a:solidFill>
                  <a:srgbClr val="0070C0"/>
                </a:solidFill>
              </a:rPr>
              <a:t>43</a:t>
            </a:r>
            <a:r>
              <a:rPr lang="en-US" altLang="en-US" sz="1800" dirty="0">
                <a:solidFill>
                  <a:srgbClr val="44546A"/>
                </a:solidFill>
              </a:rPr>
              <a:t>           15       </a:t>
            </a:r>
            <a:r>
              <a:rPr lang="en-US" altLang="en-US" sz="1800" dirty="0">
                <a:solidFill>
                  <a:srgbClr val="00B0F0"/>
                </a:solidFill>
              </a:rPr>
              <a:t>14 </a:t>
            </a:r>
            <a:r>
              <a:rPr lang="en-US" altLang="en-US" sz="1800" dirty="0">
                <a:solidFill>
                  <a:srgbClr val="44546A"/>
                </a:solidFill>
              </a:rPr>
              <a:t>      29           10       23          </a:t>
            </a:r>
            <a:r>
              <a:rPr lang="en-US" altLang="en-US" sz="1800" dirty="0">
                <a:solidFill>
                  <a:srgbClr val="FF0000"/>
                </a:solidFill>
              </a:rPr>
              <a:t>57 </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2100" b="1" dirty="0">
                <a:solidFill>
                  <a:srgbClr val="44546A"/>
                </a:solidFill>
              </a:rPr>
              <a:t>   </a:t>
            </a:r>
            <a:r>
              <a:rPr lang="en-US" altLang="en-US" sz="2100" dirty="0">
                <a:solidFill>
                  <a:srgbClr val="44546A"/>
                </a:solidFill>
              </a:rPr>
              <a:t> </a:t>
            </a:r>
            <a:r>
              <a:rPr lang="en-US" altLang="en-US" sz="1800" dirty="0">
                <a:solidFill>
                  <a:prstClr val="black"/>
                </a:solidFill>
              </a:rPr>
              <a:t>HR </a:t>
            </a:r>
            <a:r>
              <a:rPr lang="en-US" altLang="en-US" sz="2100" dirty="0">
                <a:solidFill>
                  <a:srgbClr val="44546A"/>
                </a:solidFill>
              </a:rPr>
              <a:t>       </a:t>
            </a:r>
            <a:r>
              <a:rPr lang="en-US" altLang="en-US" sz="2100" dirty="0">
                <a:solidFill>
                  <a:srgbClr val="0070C0"/>
                </a:solidFill>
              </a:rPr>
              <a:t>≈</a:t>
            </a:r>
            <a:r>
              <a:rPr lang="en-US" altLang="en-US" sz="2100" b="1" dirty="0">
                <a:solidFill>
                  <a:srgbClr val="0070C0"/>
                </a:solidFill>
              </a:rPr>
              <a:t>1.29</a:t>
            </a:r>
            <a:r>
              <a:rPr lang="en-US" altLang="en-US" sz="2100" dirty="0">
                <a:solidFill>
                  <a:srgbClr val="0070C0"/>
                </a:solidFill>
              </a:rPr>
              <a:t> </a:t>
            </a:r>
            <a:r>
              <a:rPr lang="en-US" altLang="en-US" sz="2100" dirty="0">
                <a:solidFill>
                  <a:srgbClr val="44546A"/>
                </a:solidFill>
              </a:rPr>
              <a:t>					          </a:t>
            </a:r>
            <a:r>
              <a:rPr lang="en-US" altLang="en-US" sz="2100" dirty="0">
                <a:solidFill>
                  <a:srgbClr val="FF0000"/>
                </a:solidFill>
              </a:rPr>
              <a:t>≈</a:t>
            </a:r>
            <a:r>
              <a:rPr lang="en-US" altLang="en-US" sz="2100" b="1" dirty="0">
                <a:solidFill>
                  <a:srgbClr val="FF0000"/>
                </a:solidFill>
              </a:rPr>
              <a:t>1.30</a:t>
            </a:r>
          </a:p>
          <a:p>
            <a:pPr defTabSz="685800" fontAlgn="auto">
              <a:lnSpc>
                <a:spcPct val="80000"/>
              </a:lnSpc>
              <a:spcBef>
                <a:spcPct val="0"/>
              </a:spcBef>
              <a:spcAft>
                <a:spcPts val="0"/>
              </a:spcAft>
              <a:buNone/>
              <a:defRPr/>
            </a:pPr>
            <a:r>
              <a:rPr lang="en-US" altLang="en-US" sz="600"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On </a:t>
            </a:r>
            <a:r>
              <a:rPr lang="en-US" altLang="en-US" sz="2100" i="1" dirty="0">
                <a:solidFill>
                  <a:prstClr val="black"/>
                </a:solidFill>
              </a:rPr>
              <a:t>3/3/2015</a:t>
            </a:r>
            <a:r>
              <a:rPr lang="en-US" altLang="en-US" sz="2100" dirty="0">
                <a:solidFill>
                  <a:prstClr val="black"/>
                </a:solidFill>
              </a:rPr>
              <a:t>, </a:t>
            </a:r>
            <a:r>
              <a:rPr lang="en-US" altLang="en-US" sz="2100" i="1" dirty="0">
                <a:solidFill>
                  <a:prstClr val="black"/>
                </a:solidFill>
              </a:rPr>
              <a:t>DMC recommended trial continuation</a:t>
            </a:r>
            <a:r>
              <a:rPr lang="en-US" altLang="en-US" sz="2100" dirty="0">
                <a:solidFill>
                  <a:prstClr val="black"/>
                </a:solidFill>
              </a:rPr>
              <a:t>…</a:t>
            </a:r>
          </a:p>
          <a:p>
            <a:pPr defTabSz="685800" fontAlgn="auto">
              <a:lnSpc>
                <a:spcPct val="80000"/>
              </a:lnSpc>
              <a:spcBef>
                <a:spcPct val="0"/>
              </a:spcBef>
              <a:spcAft>
                <a:spcPts val="0"/>
              </a:spcAft>
              <a:buNone/>
              <a:defRPr/>
            </a:pPr>
            <a:r>
              <a:rPr lang="en-US" altLang="en-US" sz="600" dirty="0">
                <a:solidFill>
                  <a:srgbClr val="44546A"/>
                </a:solidFill>
              </a:rPr>
              <a:t> </a:t>
            </a:r>
          </a:p>
          <a:p>
            <a:pPr defTabSz="685800" fontAlgn="auto">
              <a:lnSpc>
                <a:spcPct val="80000"/>
              </a:lnSpc>
              <a:spcBef>
                <a:spcPct val="0"/>
              </a:spcBef>
              <a:spcAft>
                <a:spcPts val="0"/>
              </a:spcAft>
              <a:buNone/>
              <a:defRPr/>
            </a:pPr>
            <a:endParaRPr lang="en-US" altLang="en-US" sz="2100" b="1" dirty="0">
              <a:solidFill>
                <a:srgbClr val="00FF00"/>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2100" b="1" dirty="0">
              <a:solidFill>
                <a:srgbClr val="00FF00"/>
              </a:solidFill>
            </a:endParaRPr>
          </a:p>
        </p:txBody>
      </p:sp>
      <p:sp>
        <p:nvSpPr>
          <p:cNvPr id="37891" name="Line 1027">
            <a:extLst>
              <a:ext uri="{FF2B5EF4-FFF2-40B4-BE49-F238E27FC236}">
                <a16:creationId xmlns:a16="http://schemas.microsoft.com/office/drawing/2014/main" id="{3F244E66-3EE6-022B-6E76-61171D38E897}"/>
              </a:ext>
            </a:extLst>
          </p:cNvPr>
          <p:cNvSpPr>
            <a:spLocks noChangeShapeType="1"/>
          </p:cNvSpPr>
          <p:nvPr/>
        </p:nvSpPr>
        <p:spPr bwMode="auto">
          <a:xfrm>
            <a:off x="1435894"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767769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926EF-2298-77AD-AD66-E09B8DC4C0CD}"/>
            </a:ext>
          </a:extLst>
        </p:cNvPr>
        <p:cNvGrpSpPr/>
        <p:nvPr/>
      </p:nvGrpSpPr>
      <p:grpSpPr>
        <a:xfrm>
          <a:off x="0" y="0"/>
          <a:ext cx="0" cy="0"/>
          <a:chOff x="0" y="0"/>
          <a:chExt cx="0" cy="0"/>
        </a:xfrm>
      </p:grpSpPr>
      <p:sp>
        <p:nvSpPr>
          <p:cNvPr id="22530" name="Text Box 3">
            <a:extLst>
              <a:ext uri="{FF2B5EF4-FFF2-40B4-BE49-F238E27FC236}">
                <a16:creationId xmlns:a16="http://schemas.microsoft.com/office/drawing/2014/main" id="{F36A51C3-28A5-ECDE-E3ED-8D078C51691A}"/>
              </a:ext>
            </a:extLst>
          </p:cNvPr>
          <p:cNvSpPr txBox="1">
            <a:spLocks noChangeArrowheads="1"/>
          </p:cNvSpPr>
          <p:nvPr/>
        </p:nvSpPr>
        <p:spPr bwMode="auto">
          <a:xfrm>
            <a:off x="1435894" y="1028700"/>
            <a:ext cx="6686550" cy="5706177"/>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defRPr/>
            </a:pPr>
            <a:r>
              <a:rPr lang="en-US" altLang="en-US" sz="1200" dirty="0">
                <a:solidFill>
                  <a:prstClr val="black"/>
                </a:solidFill>
              </a:rPr>
              <a:t>	</a:t>
            </a:r>
            <a:r>
              <a:rPr lang="en-US" altLang="en-US" sz="1800" dirty="0">
                <a:solidFill>
                  <a:prstClr val="black"/>
                </a:solidFill>
              </a:rPr>
              <a:t>          CVD         </a:t>
            </a:r>
            <a:r>
              <a:rPr lang="en-US" altLang="en-US" sz="1800" u="sng" dirty="0">
                <a:solidFill>
                  <a:prstClr val="black"/>
                </a:solidFill>
              </a:rPr>
              <a:t>Overall Deaths</a:t>
            </a:r>
            <a:r>
              <a:rPr lang="en-US" altLang="en-US" sz="1800" dirty="0">
                <a:solidFill>
                  <a:prstClr val="black"/>
                </a:solidFill>
              </a:rPr>
              <a:t>              </a:t>
            </a:r>
            <a:r>
              <a:rPr lang="en-US" altLang="en-US" sz="2100" dirty="0">
                <a:solidFill>
                  <a:prstClr val="black"/>
                </a:solidFill>
              </a:rPr>
              <a:t>                    </a:t>
            </a:r>
            <a:r>
              <a:rPr lang="en-US" altLang="en-US" sz="1800" dirty="0">
                <a:solidFill>
                  <a:prstClr val="black"/>
                </a:solidFill>
              </a:rPr>
              <a:t>D</a:t>
            </a:r>
          </a:p>
          <a:p>
            <a:pPr defTabSz="685800" fontAlgn="auto">
              <a:lnSpc>
                <a:spcPct val="80000"/>
              </a:lnSpc>
              <a:spcBef>
                <a:spcPct val="0"/>
              </a:spcBef>
              <a:spcAft>
                <a:spcPts val="0"/>
              </a:spcAft>
              <a:buNone/>
              <a:defRPr/>
            </a:pPr>
            <a:r>
              <a:rPr lang="en-US" altLang="en-US" sz="1800" dirty="0">
                <a:solidFill>
                  <a:prstClr val="black"/>
                </a:solidFill>
              </a:rPr>
              <a:t>  	         Stroke       CV             Total      Stroke   MI        Stroke</a:t>
            </a:r>
          </a:p>
          <a:p>
            <a:pPr defTabSz="685800" fontAlgn="auto">
              <a:lnSpc>
                <a:spcPct val="80000"/>
              </a:lnSpc>
              <a:spcBef>
                <a:spcPct val="0"/>
              </a:spcBef>
              <a:spcAft>
                <a:spcPts val="0"/>
              </a:spcAft>
              <a:buNone/>
              <a:defRPr/>
            </a:pPr>
            <a:r>
              <a:rPr lang="en-US" altLang="en-US" sz="1800" dirty="0">
                <a:solidFill>
                  <a:prstClr val="black"/>
                </a:solidFill>
              </a:rPr>
              <a:t> 	           MI	        Non-CV                                          MI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2100" b="1" dirty="0">
                <a:solidFill>
                  <a:prstClr val="black"/>
                </a:solidFill>
              </a:rPr>
              <a:t>“1</a:t>
            </a:r>
            <a:r>
              <a:rPr lang="en-US" altLang="en-US" sz="2100" b="1" baseline="30000" dirty="0">
                <a:solidFill>
                  <a:prstClr val="black"/>
                </a:solidFill>
              </a:rPr>
              <a:t>st</a:t>
            </a:r>
            <a:r>
              <a:rPr lang="en-US" altLang="en-US" sz="2100" b="1" dirty="0">
                <a:solidFill>
                  <a:prstClr val="black"/>
                </a:solidFill>
              </a:rPr>
              <a:t> Quadrant”:  Up to </a:t>
            </a:r>
            <a:r>
              <a:rPr lang="en-US" altLang="en-US" sz="2100" b="1" i="1" dirty="0">
                <a:solidFill>
                  <a:prstClr val="black"/>
                </a:solidFill>
              </a:rPr>
              <a:t>11/23/2013</a:t>
            </a:r>
          </a:p>
          <a:p>
            <a:pPr defTabSz="685800" fontAlgn="auto">
              <a:lnSpc>
                <a:spcPct val="80000"/>
              </a:lnSpc>
              <a:spcBef>
                <a:spcPct val="0"/>
              </a:spcBef>
              <a:spcAft>
                <a:spcPts val="0"/>
              </a:spcAft>
              <a:buNone/>
              <a:defRPr/>
            </a:pPr>
            <a:endParaRPr lang="en-US" altLang="en-US" sz="15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0070C0"/>
                </a:solidFill>
              </a:rPr>
              <a:t>35</a:t>
            </a:r>
            <a:r>
              <a:rPr lang="en-US" altLang="en-US" sz="1800" dirty="0">
                <a:solidFill>
                  <a:srgbClr val="44546A"/>
                </a:solidFill>
              </a:rPr>
              <a:t>            5        </a:t>
            </a:r>
            <a:r>
              <a:rPr lang="en-US" altLang="en-US" sz="1800" dirty="0">
                <a:solidFill>
                  <a:srgbClr val="00B0F0"/>
                </a:solidFill>
              </a:rPr>
              <a:t>5</a:t>
            </a:r>
            <a:r>
              <a:rPr lang="en-US" altLang="en-US" sz="1800" dirty="0">
                <a:solidFill>
                  <a:srgbClr val="44546A"/>
                </a:solidFill>
              </a:rPr>
              <a:t>       10             7        24          </a:t>
            </a:r>
            <a:r>
              <a:rPr lang="en-US" altLang="en-US" sz="1800" dirty="0">
                <a:solidFill>
                  <a:srgbClr val="FF0000"/>
                </a:solidFill>
              </a:rPr>
              <a:t>40</a:t>
            </a:r>
          </a:p>
          <a:p>
            <a:pPr defTabSz="685800" fontAlgn="auto">
              <a:lnSpc>
                <a:spcPct val="80000"/>
              </a:lnSpc>
              <a:spcBef>
                <a:spcPct val="0"/>
              </a:spcBef>
              <a:spcAft>
                <a:spcPts val="0"/>
              </a:spcAft>
              <a:buNone/>
              <a:defRPr/>
            </a:pPr>
            <a:r>
              <a:rPr lang="en-US" altLang="en-US" sz="1800" dirty="0">
                <a:solidFill>
                  <a:prstClr val="black"/>
                </a:solidFill>
              </a:rPr>
              <a:t>Placebo  </a:t>
            </a:r>
            <a:r>
              <a:rPr lang="en-US" altLang="en-US" sz="1800" dirty="0">
                <a:solidFill>
                  <a:srgbClr val="44546A"/>
                </a:solidFill>
              </a:rPr>
              <a:t>         </a:t>
            </a:r>
            <a:r>
              <a:rPr lang="en-US" altLang="en-US" sz="1800" dirty="0">
                <a:solidFill>
                  <a:srgbClr val="0070C0"/>
                </a:solidFill>
              </a:rPr>
              <a:t>59 </a:t>
            </a:r>
            <a:r>
              <a:rPr lang="en-US" altLang="en-US" sz="1800" dirty="0">
                <a:solidFill>
                  <a:srgbClr val="44546A"/>
                </a:solidFill>
              </a:rPr>
              <a:t>          19       </a:t>
            </a:r>
            <a:r>
              <a:rPr lang="en-US" altLang="en-US" sz="1800" dirty="0">
                <a:solidFill>
                  <a:srgbClr val="00B0F0"/>
                </a:solidFill>
              </a:rPr>
              <a:t>3</a:t>
            </a:r>
            <a:r>
              <a:rPr lang="en-US" altLang="en-US" sz="1800" dirty="0">
                <a:solidFill>
                  <a:srgbClr val="44546A"/>
                </a:solidFill>
              </a:rPr>
              <a:t>       22            11       34          </a:t>
            </a:r>
            <a:r>
              <a:rPr lang="en-US" altLang="en-US" sz="1800" dirty="0">
                <a:solidFill>
                  <a:srgbClr val="FF0000"/>
                </a:solidFill>
              </a:rPr>
              <a:t>62 </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1800" dirty="0">
                <a:solidFill>
                  <a:srgbClr val="44546A"/>
                </a:solidFill>
              </a:rPr>
              <a:t>    </a:t>
            </a:r>
            <a:r>
              <a:rPr lang="en-US" altLang="en-US" sz="1800" dirty="0">
                <a:solidFill>
                  <a:prstClr val="black"/>
                </a:solidFill>
              </a:rPr>
              <a:t>HR   </a:t>
            </a:r>
            <a:r>
              <a:rPr lang="en-US" altLang="en-US" sz="1800" dirty="0">
                <a:solidFill>
                  <a:srgbClr val="44546A"/>
                </a:solidFill>
              </a:rPr>
              <a:t>         </a:t>
            </a:r>
            <a:r>
              <a:rPr lang="en-US" altLang="en-US" sz="2100" b="1" dirty="0">
                <a:solidFill>
                  <a:srgbClr val="0070C0"/>
                </a:solidFill>
              </a:rPr>
              <a:t>0.59 </a:t>
            </a:r>
            <a:r>
              <a:rPr lang="en-US" altLang="en-US" sz="2100" b="1" dirty="0">
                <a:solidFill>
                  <a:srgbClr val="44546A"/>
                </a:solidFill>
              </a:rPr>
              <a:t> </a:t>
            </a:r>
            <a:r>
              <a:rPr lang="en-US" altLang="en-US" sz="2100" dirty="0">
                <a:solidFill>
                  <a:srgbClr val="44546A"/>
                </a:solidFill>
              </a:rPr>
              <a:t>                               </a:t>
            </a:r>
            <a:r>
              <a:rPr lang="en-US" altLang="en-US" sz="2100" b="1" dirty="0">
                <a:solidFill>
                  <a:srgbClr val="44546A"/>
                </a:solidFill>
              </a:rPr>
              <a:t> </a:t>
            </a:r>
            <a:r>
              <a:rPr lang="en-US" altLang="en-US" sz="2100" dirty="0">
                <a:solidFill>
                  <a:srgbClr val="44546A"/>
                </a:solidFill>
              </a:rPr>
              <a:t>                        </a:t>
            </a:r>
            <a:r>
              <a:rPr lang="en-US" altLang="en-US" sz="2100" b="1" dirty="0">
                <a:solidFill>
                  <a:srgbClr val="FF0000"/>
                </a:solidFill>
              </a:rPr>
              <a:t>0.64</a:t>
            </a:r>
          </a:p>
          <a:p>
            <a:pPr defTabSz="685800" fontAlgn="auto">
              <a:lnSpc>
                <a:spcPct val="80000"/>
              </a:lnSpc>
              <a:spcBef>
                <a:spcPct val="0"/>
              </a:spcBef>
              <a:spcAft>
                <a:spcPts val="0"/>
              </a:spcAft>
              <a:buNone/>
              <a:defRPr/>
            </a:pPr>
            <a:r>
              <a:rPr lang="en-US" altLang="en-US" sz="600"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DMC rec: ‘</a:t>
            </a:r>
            <a:r>
              <a:rPr lang="en-US" altLang="en-US" sz="2100" i="1" dirty="0">
                <a:solidFill>
                  <a:prstClr val="black"/>
                </a:solidFill>
              </a:rPr>
              <a:t>Release data to FDA per Data Access Plan</a:t>
            </a:r>
            <a:r>
              <a:rPr lang="en-US" altLang="en-US" sz="2100" dirty="0">
                <a:solidFill>
                  <a:prstClr val="black"/>
                </a:solidFill>
              </a:rPr>
              <a:t>’</a:t>
            </a:r>
          </a:p>
          <a:p>
            <a:pPr defTabSz="685800" fontAlgn="auto">
              <a:lnSpc>
                <a:spcPct val="80000"/>
              </a:lnSpc>
              <a:spcBef>
                <a:spcPct val="0"/>
              </a:spcBef>
              <a:spcAft>
                <a:spcPts val="0"/>
              </a:spcAft>
              <a:buNone/>
              <a:defRPr/>
            </a:pPr>
            <a:endParaRPr lang="en-US" altLang="en-US" sz="2100" b="1" dirty="0">
              <a:solidFill>
                <a:srgbClr val="00FF00"/>
              </a:solidFill>
            </a:endParaRPr>
          </a:p>
          <a:p>
            <a:pPr defTabSz="685800" fontAlgn="auto">
              <a:lnSpc>
                <a:spcPct val="80000"/>
              </a:lnSpc>
              <a:spcBef>
                <a:spcPct val="0"/>
              </a:spcBef>
              <a:spcAft>
                <a:spcPts val="0"/>
              </a:spcAft>
              <a:buNone/>
              <a:defRPr/>
            </a:pPr>
            <a:r>
              <a:rPr lang="en-US" altLang="en-US" sz="2100" b="1" dirty="0">
                <a:solidFill>
                  <a:prstClr val="black"/>
                </a:solidFill>
              </a:rPr>
              <a:t>“2</a:t>
            </a:r>
            <a:r>
              <a:rPr lang="en-US" altLang="en-US" sz="2100" b="1" baseline="30000" dirty="0">
                <a:solidFill>
                  <a:prstClr val="black"/>
                </a:solidFill>
              </a:rPr>
              <a:t>nd</a:t>
            </a:r>
            <a:r>
              <a:rPr lang="en-US" altLang="en-US" sz="2100" b="1" dirty="0">
                <a:solidFill>
                  <a:prstClr val="black"/>
                </a:solidFill>
              </a:rPr>
              <a:t> Quadrant”:  Between </a:t>
            </a:r>
            <a:r>
              <a:rPr lang="en-US" altLang="en-US" sz="2100" b="1" i="1" dirty="0">
                <a:solidFill>
                  <a:prstClr val="black"/>
                </a:solidFill>
              </a:rPr>
              <a:t>11/23/2013</a:t>
            </a:r>
            <a:r>
              <a:rPr lang="en-US" altLang="en-US" sz="2100" b="1" dirty="0">
                <a:solidFill>
                  <a:prstClr val="black"/>
                </a:solidFill>
              </a:rPr>
              <a:t> and </a:t>
            </a:r>
            <a:r>
              <a:rPr lang="en-US" altLang="en-US" sz="2100" b="1" i="1" dirty="0">
                <a:solidFill>
                  <a:prstClr val="black"/>
                </a:solidFill>
              </a:rPr>
              <a:t>3/3/2015</a:t>
            </a:r>
          </a:p>
          <a:p>
            <a:pPr defTabSz="685800" fontAlgn="auto">
              <a:lnSpc>
                <a:spcPct val="80000"/>
              </a:lnSpc>
              <a:spcBef>
                <a:spcPct val="0"/>
              </a:spcBef>
              <a:spcAft>
                <a:spcPts val="0"/>
              </a:spcAft>
              <a:buNone/>
              <a:defRPr/>
            </a:pPr>
            <a:r>
              <a:rPr lang="en-US" altLang="en-US" sz="1800" dirty="0">
                <a:solidFill>
                  <a:srgbClr val="44546A"/>
                </a:solidFill>
              </a:rPr>
              <a:t> </a:t>
            </a:r>
            <a:endParaRPr lang="en-US" altLang="en-US" sz="18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srgbClr val="44546A"/>
                </a:solidFill>
              </a:rPr>
              <a:t>        </a:t>
            </a:r>
            <a:r>
              <a:rPr lang="en-US" altLang="en-US" sz="1800" dirty="0">
                <a:solidFill>
                  <a:srgbClr val="0070C0"/>
                </a:solidFill>
              </a:rPr>
              <a:t>55</a:t>
            </a:r>
            <a:r>
              <a:rPr lang="en-US" altLang="en-US" sz="1800" dirty="0">
                <a:solidFill>
                  <a:srgbClr val="44546A"/>
                </a:solidFill>
              </a:rPr>
              <a:t>           12       </a:t>
            </a:r>
            <a:r>
              <a:rPr lang="en-US" altLang="en-US" sz="1800" dirty="0">
                <a:solidFill>
                  <a:srgbClr val="00B0F0"/>
                </a:solidFill>
              </a:rPr>
              <a:t>21</a:t>
            </a:r>
            <a:r>
              <a:rPr lang="en-US" altLang="en-US" sz="1800" dirty="0">
                <a:solidFill>
                  <a:srgbClr val="44546A"/>
                </a:solidFill>
              </a:rPr>
              <a:t>       33           15       31          </a:t>
            </a:r>
            <a:r>
              <a:rPr lang="en-US" altLang="en-US" sz="1800" dirty="0">
                <a:solidFill>
                  <a:srgbClr val="FF0000"/>
                </a:solidFill>
              </a:rPr>
              <a:t>74  </a:t>
            </a:r>
            <a:r>
              <a:rPr lang="en-US" altLang="en-US" sz="1800" dirty="0">
                <a:solidFill>
                  <a:srgbClr val="44546A"/>
                </a:solidFill>
              </a:rPr>
              <a:t>                     </a:t>
            </a:r>
            <a:r>
              <a:rPr lang="en-US" altLang="en-US" sz="1800" dirty="0">
                <a:solidFill>
                  <a:prstClr val="black"/>
                </a:solidFill>
              </a:rPr>
              <a:t>Placebo   </a:t>
            </a:r>
            <a:r>
              <a:rPr lang="en-US" altLang="en-US" sz="1800" dirty="0">
                <a:solidFill>
                  <a:srgbClr val="44546A"/>
                </a:solidFill>
              </a:rPr>
              <a:t>       </a:t>
            </a:r>
            <a:r>
              <a:rPr lang="en-US" altLang="en-US" sz="1800" dirty="0">
                <a:solidFill>
                  <a:srgbClr val="0070C0"/>
                </a:solidFill>
              </a:rPr>
              <a:t>43</a:t>
            </a:r>
            <a:r>
              <a:rPr lang="en-US" altLang="en-US" sz="1800" dirty="0">
                <a:solidFill>
                  <a:srgbClr val="44546A"/>
                </a:solidFill>
              </a:rPr>
              <a:t>           15       </a:t>
            </a:r>
            <a:r>
              <a:rPr lang="en-US" altLang="en-US" sz="1800" dirty="0">
                <a:solidFill>
                  <a:srgbClr val="00B0F0"/>
                </a:solidFill>
              </a:rPr>
              <a:t>14</a:t>
            </a:r>
            <a:r>
              <a:rPr lang="en-US" altLang="en-US" sz="1800" dirty="0">
                <a:solidFill>
                  <a:srgbClr val="44546A"/>
                </a:solidFill>
              </a:rPr>
              <a:t>       29           10       23          </a:t>
            </a:r>
            <a:r>
              <a:rPr lang="en-US" altLang="en-US" sz="1800" dirty="0">
                <a:solidFill>
                  <a:srgbClr val="FF0000"/>
                </a:solidFill>
              </a:rPr>
              <a:t>57</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2100" b="1" dirty="0">
                <a:solidFill>
                  <a:srgbClr val="44546A"/>
                </a:solidFill>
              </a:rPr>
              <a:t>   </a:t>
            </a:r>
            <a:r>
              <a:rPr lang="en-US" altLang="en-US" sz="2100" dirty="0">
                <a:solidFill>
                  <a:srgbClr val="44546A"/>
                </a:solidFill>
              </a:rPr>
              <a:t> </a:t>
            </a:r>
            <a:r>
              <a:rPr lang="en-US" altLang="en-US" sz="1800" dirty="0">
                <a:solidFill>
                  <a:prstClr val="black"/>
                </a:solidFill>
              </a:rPr>
              <a:t>HR </a:t>
            </a:r>
            <a:r>
              <a:rPr lang="en-US" altLang="en-US" sz="2100" dirty="0">
                <a:solidFill>
                  <a:srgbClr val="44546A"/>
                </a:solidFill>
              </a:rPr>
              <a:t>       </a:t>
            </a:r>
            <a:r>
              <a:rPr lang="en-US" altLang="en-US" sz="2100" dirty="0">
                <a:solidFill>
                  <a:srgbClr val="0070C0"/>
                </a:solidFill>
              </a:rPr>
              <a:t>≈</a:t>
            </a:r>
            <a:r>
              <a:rPr lang="en-US" altLang="en-US" sz="2100" b="1" dirty="0">
                <a:solidFill>
                  <a:srgbClr val="0070C0"/>
                </a:solidFill>
              </a:rPr>
              <a:t>1.29</a:t>
            </a:r>
            <a:r>
              <a:rPr lang="en-US" altLang="en-US" sz="2100" dirty="0">
                <a:solidFill>
                  <a:srgbClr val="0070C0"/>
                </a:solidFill>
              </a:rPr>
              <a:t> </a:t>
            </a:r>
            <a:r>
              <a:rPr lang="en-US" altLang="en-US" sz="2100" dirty="0">
                <a:solidFill>
                  <a:srgbClr val="44546A"/>
                </a:solidFill>
              </a:rPr>
              <a:t>					</a:t>
            </a:r>
            <a:r>
              <a:rPr lang="en-US" altLang="en-US" sz="2100" dirty="0">
                <a:solidFill>
                  <a:srgbClr val="FF0000"/>
                </a:solidFill>
              </a:rPr>
              <a:t>          ≈</a:t>
            </a:r>
            <a:r>
              <a:rPr lang="en-US" altLang="en-US" sz="2100" b="1" dirty="0">
                <a:solidFill>
                  <a:srgbClr val="FF0000"/>
                </a:solidFill>
              </a:rPr>
              <a:t>1.30</a:t>
            </a:r>
          </a:p>
          <a:p>
            <a:pPr defTabSz="685800" fontAlgn="auto">
              <a:lnSpc>
                <a:spcPct val="80000"/>
              </a:lnSpc>
              <a:spcBef>
                <a:spcPct val="0"/>
              </a:spcBef>
              <a:spcAft>
                <a:spcPts val="0"/>
              </a:spcAft>
              <a:buNone/>
              <a:defRPr/>
            </a:pPr>
            <a:r>
              <a:rPr lang="en-US" altLang="en-US" sz="600"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On </a:t>
            </a:r>
            <a:r>
              <a:rPr lang="en-US" altLang="en-US" sz="2100" i="1" dirty="0">
                <a:solidFill>
                  <a:prstClr val="black"/>
                </a:solidFill>
              </a:rPr>
              <a:t>3/3/2015</a:t>
            </a:r>
            <a:r>
              <a:rPr lang="en-US" altLang="en-US" sz="2100" dirty="0">
                <a:solidFill>
                  <a:prstClr val="black"/>
                </a:solidFill>
              </a:rPr>
              <a:t>, </a:t>
            </a:r>
            <a:r>
              <a:rPr lang="en-US" altLang="en-US" sz="2100" i="1" dirty="0">
                <a:solidFill>
                  <a:prstClr val="black"/>
                </a:solidFill>
              </a:rPr>
              <a:t>DMC recommended trial continuation</a:t>
            </a:r>
            <a:r>
              <a:rPr lang="en-US" altLang="en-US" sz="2100" dirty="0">
                <a:solidFill>
                  <a:prstClr val="black"/>
                </a:solidFill>
              </a:rPr>
              <a:t>…</a:t>
            </a:r>
          </a:p>
          <a:p>
            <a:pPr defTabSz="685800" fontAlgn="auto">
              <a:lnSpc>
                <a:spcPct val="80000"/>
              </a:lnSpc>
              <a:spcBef>
                <a:spcPct val="0"/>
              </a:spcBef>
              <a:spcAft>
                <a:spcPts val="0"/>
              </a:spcAft>
              <a:buNone/>
              <a:defRPr/>
            </a:pPr>
            <a:r>
              <a:rPr lang="en-US" altLang="en-US" sz="600" dirty="0">
                <a:solidFill>
                  <a:prstClr val="black"/>
                </a:solidFill>
              </a:rPr>
              <a:t> </a:t>
            </a:r>
          </a:p>
          <a:p>
            <a:pPr defTabSz="685800" fontAlgn="auto">
              <a:lnSpc>
                <a:spcPct val="80000"/>
              </a:lnSpc>
              <a:spcBef>
                <a:spcPct val="0"/>
              </a:spcBef>
              <a:spcAft>
                <a:spcPts val="0"/>
              </a:spcAft>
              <a:buNone/>
              <a:defRPr/>
            </a:pPr>
            <a:r>
              <a:rPr lang="en-US" altLang="en-US" sz="2100" dirty="0">
                <a:solidFill>
                  <a:prstClr val="black"/>
                </a:solidFill>
              </a:rPr>
              <a:t>  That day, sponsor released “1</a:t>
            </a:r>
            <a:r>
              <a:rPr lang="en-US" altLang="en-US" sz="2100" baseline="30000" dirty="0">
                <a:solidFill>
                  <a:prstClr val="black"/>
                </a:solidFill>
              </a:rPr>
              <a:t>st</a:t>
            </a:r>
            <a:r>
              <a:rPr lang="en-US" altLang="en-US" sz="2100" dirty="0">
                <a:solidFill>
                  <a:prstClr val="black"/>
                </a:solidFill>
              </a:rPr>
              <a:t> Quadrant” in Patent Filing</a:t>
            </a:r>
          </a:p>
          <a:p>
            <a:pPr defTabSz="685800" fontAlgn="auto">
              <a:lnSpc>
                <a:spcPct val="80000"/>
              </a:lnSpc>
              <a:spcBef>
                <a:spcPct val="0"/>
              </a:spcBef>
              <a:spcAft>
                <a:spcPts val="0"/>
              </a:spcAft>
              <a:buNone/>
              <a:defRPr/>
            </a:pPr>
            <a:endParaRPr lang="en-US" altLang="en-US" sz="600" dirty="0">
              <a:solidFill>
                <a:prstClr val="black"/>
              </a:solidFill>
            </a:endParaRPr>
          </a:p>
          <a:p>
            <a:pPr defTabSz="685800" fontAlgn="auto">
              <a:lnSpc>
                <a:spcPct val="80000"/>
              </a:lnSpc>
              <a:spcBef>
                <a:spcPct val="0"/>
              </a:spcBef>
              <a:spcAft>
                <a:spcPts val="0"/>
              </a:spcAft>
              <a:buNone/>
              <a:defRPr/>
            </a:pPr>
            <a:r>
              <a:rPr lang="en-US" altLang="en-US" sz="2100" b="1" dirty="0">
                <a:solidFill>
                  <a:prstClr val="black"/>
                </a:solidFill>
                <a:sym typeface="Symbol" panose="05050102010706020507" pitchFamily="18" charset="2"/>
              </a:rPr>
              <a:t>       </a:t>
            </a:r>
            <a:r>
              <a:rPr lang="en-US" altLang="en-US" sz="2100" dirty="0">
                <a:solidFill>
                  <a:prstClr val="black"/>
                </a:solidFill>
                <a:sym typeface="Symbol" panose="05050102010706020507" pitchFamily="18" charset="2"/>
              </a:rPr>
              <a:t>Steering Committee recommends trial termination</a:t>
            </a:r>
            <a:endParaRPr lang="en-US" altLang="en-US" sz="2100" dirty="0">
              <a:solidFill>
                <a:prstClr val="black"/>
              </a:solidFill>
            </a:endParaRPr>
          </a:p>
          <a:p>
            <a:pPr defTabSz="685800" fontAlgn="auto">
              <a:lnSpc>
                <a:spcPct val="80000"/>
              </a:lnSpc>
              <a:spcBef>
                <a:spcPct val="0"/>
              </a:spcBef>
              <a:spcAft>
                <a:spcPts val="0"/>
              </a:spcAft>
              <a:buNone/>
              <a:defRPr/>
            </a:pPr>
            <a:endParaRPr lang="en-US" altLang="en-US" sz="2100" b="1" dirty="0">
              <a:solidFill>
                <a:srgbClr val="00FF00"/>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2100" b="1" dirty="0">
              <a:solidFill>
                <a:srgbClr val="00FF00"/>
              </a:solidFill>
            </a:endParaRPr>
          </a:p>
        </p:txBody>
      </p:sp>
      <p:sp>
        <p:nvSpPr>
          <p:cNvPr id="39939" name="Line 1027">
            <a:extLst>
              <a:ext uri="{FF2B5EF4-FFF2-40B4-BE49-F238E27FC236}">
                <a16:creationId xmlns:a16="http://schemas.microsoft.com/office/drawing/2014/main" id="{5650EDB9-1BA4-57C8-887C-C49E4EF4705E}"/>
              </a:ext>
            </a:extLst>
          </p:cNvPr>
          <p:cNvSpPr>
            <a:spLocks noChangeShapeType="1"/>
          </p:cNvSpPr>
          <p:nvPr/>
        </p:nvSpPr>
        <p:spPr bwMode="auto">
          <a:xfrm>
            <a:off x="1435894"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1135701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6B32B-BE8E-BE4B-D845-36DD6AD3918D}"/>
            </a:ext>
          </a:extLst>
        </p:cNvPr>
        <p:cNvGrpSpPr/>
        <p:nvPr/>
      </p:nvGrpSpPr>
      <p:grpSpPr>
        <a:xfrm>
          <a:off x="0" y="0"/>
          <a:ext cx="0" cy="0"/>
          <a:chOff x="0" y="0"/>
          <a:chExt cx="0" cy="0"/>
        </a:xfrm>
      </p:grpSpPr>
      <p:sp>
        <p:nvSpPr>
          <p:cNvPr id="22530" name="Text Box 3">
            <a:extLst>
              <a:ext uri="{FF2B5EF4-FFF2-40B4-BE49-F238E27FC236}">
                <a16:creationId xmlns:a16="http://schemas.microsoft.com/office/drawing/2014/main" id="{7FCDF00D-9862-B588-86BA-053B2C4A45BF}"/>
              </a:ext>
            </a:extLst>
          </p:cNvPr>
          <p:cNvSpPr txBox="1">
            <a:spLocks noChangeArrowheads="1"/>
          </p:cNvSpPr>
          <p:nvPr/>
        </p:nvSpPr>
        <p:spPr bwMode="auto">
          <a:xfrm>
            <a:off x="1435894" y="1028700"/>
            <a:ext cx="6686550" cy="527221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defRPr/>
            </a:pPr>
            <a:r>
              <a:rPr lang="en-US" altLang="en-US" sz="1200" dirty="0">
                <a:solidFill>
                  <a:prstClr val="black"/>
                </a:solidFill>
              </a:rPr>
              <a:t>	</a:t>
            </a:r>
            <a:r>
              <a:rPr lang="en-US" altLang="en-US" sz="1800" dirty="0">
                <a:solidFill>
                  <a:prstClr val="black"/>
                </a:solidFill>
              </a:rPr>
              <a:t>          CVD         </a:t>
            </a:r>
            <a:r>
              <a:rPr lang="en-US" altLang="en-US" sz="1800" u="sng" dirty="0">
                <a:solidFill>
                  <a:prstClr val="black"/>
                </a:solidFill>
              </a:rPr>
              <a:t>Overall Deaths</a:t>
            </a:r>
            <a:r>
              <a:rPr lang="en-US" altLang="en-US" sz="1800" dirty="0">
                <a:solidFill>
                  <a:prstClr val="black"/>
                </a:solidFill>
              </a:rPr>
              <a:t>              </a:t>
            </a:r>
            <a:r>
              <a:rPr lang="en-US" altLang="en-US" sz="2100" dirty="0">
                <a:solidFill>
                  <a:prstClr val="black"/>
                </a:solidFill>
              </a:rPr>
              <a:t>                    </a:t>
            </a:r>
            <a:r>
              <a:rPr lang="en-US" altLang="en-US" sz="1800" dirty="0">
                <a:solidFill>
                  <a:prstClr val="black"/>
                </a:solidFill>
              </a:rPr>
              <a:t>D</a:t>
            </a:r>
          </a:p>
          <a:p>
            <a:pPr defTabSz="685800" fontAlgn="auto">
              <a:lnSpc>
                <a:spcPct val="80000"/>
              </a:lnSpc>
              <a:spcBef>
                <a:spcPct val="0"/>
              </a:spcBef>
              <a:spcAft>
                <a:spcPts val="0"/>
              </a:spcAft>
              <a:buNone/>
              <a:defRPr/>
            </a:pPr>
            <a:r>
              <a:rPr lang="en-US" altLang="en-US" sz="1800" dirty="0">
                <a:solidFill>
                  <a:prstClr val="black"/>
                </a:solidFill>
              </a:rPr>
              <a:t>  	         Stroke       CV             Total      Stroke   MI        Stroke</a:t>
            </a:r>
          </a:p>
          <a:p>
            <a:pPr defTabSz="685800" fontAlgn="auto">
              <a:lnSpc>
                <a:spcPct val="80000"/>
              </a:lnSpc>
              <a:spcBef>
                <a:spcPct val="0"/>
              </a:spcBef>
              <a:spcAft>
                <a:spcPts val="0"/>
              </a:spcAft>
              <a:buNone/>
              <a:defRPr/>
            </a:pPr>
            <a:r>
              <a:rPr lang="en-US" altLang="en-US" sz="1800" dirty="0">
                <a:solidFill>
                  <a:prstClr val="black"/>
                </a:solidFill>
              </a:rPr>
              <a:t> 	           MI	        Non-CV                                          MI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1200" dirty="0">
                <a:solidFill>
                  <a:prstClr val="black"/>
                </a:solidFill>
              </a:rPr>
              <a:t>                                                            </a:t>
            </a:r>
          </a:p>
          <a:p>
            <a:pPr defTabSz="685800" fontAlgn="auto">
              <a:lnSpc>
                <a:spcPct val="80000"/>
              </a:lnSpc>
              <a:spcBef>
                <a:spcPct val="0"/>
              </a:spcBef>
              <a:spcAft>
                <a:spcPts val="0"/>
              </a:spcAft>
              <a:buNone/>
              <a:defRPr/>
            </a:pPr>
            <a:r>
              <a:rPr lang="en-US" altLang="en-US" sz="2100" b="1" dirty="0">
                <a:solidFill>
                  <a:prstClr val="black"/>
                </a:solidFill>
              </a:rPr>
              <a:t>“1</a:t>
            </a:r>
            <a:r>
              <a:rPr lang="en-US" altLang="en-US" sz="2100" b="1" baseline="30000" dirty="0">
                <a:solidFill>
                  <a:prstClr val="black"/>
                </a:solidFill>
              </a:rPr>
              <a:t>st</a:t>
            </a:r>
            <a:r>
              <a:rPr lang="en-US" altLang="en-US" sz="2100" b="1" dirty="0">
                <a:solidFill>
                  <a:prstClr val="black"/>
                </a:solidFill>
              </a:rPr>
              <a:t> Quadrant”:  Up to </a:t>
            </a:r>
            <a:r>
              <a:rPr lang="en-US" altLang="en-US" sz="2100" b="1" i="1" dirty="0">
                <a:solidFill>
                  <a:prstClr val="black"/>
                </a:solidFill>
              </a:rPr>
              <a:t>11/23/2013</a:t>
            </a:r>
          </a:p>
          <a:p>
            <a:pPr defTabSz="685800" fontAlgn="auto">
              <a:lnSpc>
                <a:spcPct val="80000"/>
              </a:lnSpc>
              <a:spcBef>
                <a:spcPct val="0"/>
              </a:spcBef>
              <a:spcAft>
                <a:spcPts val="0"/>
              </a:spcAft>
              <a:buNone/>
              <a:defRPr/>
            </a:pPr>
            <a:endParaRPr lang="en-US" altLang="en-US" sz="1500" i="1" u="sng" dirty="0">
              <a:solidFill>
                <a:srgbClr val="44546A"/>
              </a:solidFill>
            </a:endParaRP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0070C0"/>
                </a:solidFill>
              </a:rPr>
              <a:t>35  </a:t>
            </a:r>
            <a:r>
              <a:rPr lang="en-US" altLang="en-US" sz="1800" dirty="0">
                <a:solidFill>
                  <a:srgbClr val="44546A"/>
                </a:solidFill>
              </a:rPr>
              <a:t>          5        </a:t>
            </a:r>
            <a:r>
              <a:rPr lang="en-US" altLang="en-US" sz="1800" dirty="0">
                <a:solidFill>
                  <a:srgbClr val="00B0F0"/>
                </a:solidFill>
              </a:rPr>
              <a:t>5</a:t>
            </a:r>
            <a:r>
              <a:rPr lang="en-US" altLang="en-US" sz="1800" dirty="0">
                <a:solidFill>
                  <a:srgbClr val="44546A"/>
                </a:solidFill>
              </a:rPr>
              <a:t>       10             7        24          </a:t>
            </a:r>
            <a:r>
              <a:rPr lang="en-US" altLang="en-US" sz="1800" dirty="0">
                <a:solidFill>
                  <a:srgbClr val="FF0000"/>
                </a:solidFill>
              </a:rPr>
              <a:t>40</a:t>
            </a:r>
          </a:p>
          <a:p>
            <a:pPr defTabSz="685800" fontAlgn="auto">
              <a:lnSpc>
                <a:spcPct val="80000"/>
              </a:lnSpc>
              <a:spcBef>
                <a:spcPct val="0"/>
              </a:spcBef>
              <a:spcAft>
                <a:spcPts val="0"/>
              </a:spcAft>
              <a:buNone/>
              <a:defRPr/>
            </a:pPr>
            <a:r>
              <a:rPr lang="en-US" altLang="en-US" sz="1800" dirty="0">
                <a:solidFill>
                  <a:prstClr val="black"/>
                </a:solidFill>
              </a:rPr>
              <a:t>Placebo</a:t>
            </a:r>
            <a:r>
              <a:rPr lang="en-US" altLang="en-US" sz="1800" dirty="0">
                <a:solidFill>
                  <a:srgbClr val="44546A"/>
                </a:solidFill>
              </a:rPr>
              <a:t>           </a:t>
            </a:r>
            <a:r>
              <a:rPr lang="en-US" altLang="en-US" sz="1800" dirty="0">
                <a:solidFill>
                  <a:srgbClr val="0070C0"/>
                </a:solidFill>
              </a:rPr>
              <a:t>59</a:t>
            </a:r>
            <a:r>
              <a:rPr lang="en-US" altLang="en-US" sz="1800" dirty="0">
                <a:solidFill>
                  <a:srgbClr val="44546A"/>
                </a:solidFill>
              </a:rPr>
              <a:t>           19       </a:t>
            </a:r>
            <a:r>
              <a:rPr lang="en-US" altLang="en-US" sz="1800" dirty="0">
                <a:solidFill>
                  <a:srgbClr val="00B0F0"/>
                </a:solidFill>
              </a:rPr>
              <a:t>3</a:t>
            </a:r>
            <a:r>
              <a:rPr lang="en-US" altLang="en-US" sz="1800" dirty="0">
                <a:solidFill>
                  <a:srgbClr val="44546A"/>
                </a:solidFill>
              </a:rPr>
              <a:t>       22            11       34          </a:t>
            </a:r>
            <a:r>
              <a:rPr lang="en-US" altLang="en-US" sz="1800" dirty="0">
                <a:solidFill>
                  <a:srgbClr val="FF0000"/>
                </a:solidFill>
              </a:rPr>
              <a:t>62  </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1800" dirty="0">
                <a:solidFill>
                  <a:srgbClr val="44546A"/>
                </a:solidFill>
              </a:rPr>
              <a:t>    </a:t>
            </a:r>
            <a:r>
              <a:rPr lang="en-US" altLang="en-US" sz="1800" dirty="0">
                <a:solidFill>
                  <a:prstClr val="black"/>
                </a:solidFill>
              </a:rPr>
              <a:t>HR </a:t>
            </a:r>
            <a:r>
              <a:rPr lang="en-US" altLang="en-US" sz="1800" dirty="0">
                <a:solidFill>
                  <a:srgbClr val="44546A"/>
                </a:solidFill>
              </a:rPr>
              <a:t>           </a:t>
            </a:r>
            <a:r>
              <a:rPr lang="en-US" altLang="en-US" sz="2100" b="1" dirty="0">
                <a:solidFill>
                  <a:srgbClr val="0070C0"/>
                </a:solidFill>
              </a:rPr>
              <a:t>0.59  </a:t>
            </a:r>
            <a:r>
              <a:rPr lang="en-US" altLang="en-US" sz="2100" dirty="0">
                <a:solidFill>
                  <a:srgbClr val="44546A"/>
                </a:solidFill>
              </a:rPr>
              <a:t>                               </a:t>
            </a:r>
            <a:r>
              <a:rPr lang="en-US" altLang="en-US" sz="2100" b="1" dirty="0">
                <a:solidFill>
                  <a:srgbClr val="44546A"/>
                </a:solidFill>
              </a:rPr>
              <a:t> </a:t>
            </a:r>
            <a:r>
              <a:rPr lang="en-US" altLang="en-US" sz="2100" dirty="0">
                <a:solidFill>
                  <a:srgbClr val="44546A"/>
                </a:solidFill>
              </a:rPr>
              <a:t>                        </a:t>
            </a:r>
            <a:r>
              <a:rPr lang="en-US" altLang="en-US" sz="2100" b="1" dirty="0">
                <a:solidFill>
                  <a:srgbClr val="FF0000"/>
                </a:solidFill>
              </a:rPr>
              <a:t>0.64</a:t>
            </a: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endParaRPr lang="en-US" altLang="en-US" sz="750" dirty="0">
              <a:solidFill>
                <a:prstClr val="black"/>
              </a:solidFill>
            </a:endParaRPr>
          </a:p>
          <a:p>
            <a:pPr defTabSz="685800" fontAlgn="auto">
              <a:lnSpc>
                <a:spcPct val="80000"/>
              </a:lnSpc>
              <a:spcBef>
                <a:spcPct val="0"/>
              </a:spcBef>
              <a:spcAft>
                <a:spcPts val="0"/>
              </a:spcAft>
              <a:buNone/>
              <a:defRPr/>
            </a:pPr>
            <a:r>
              <a:rPr lang="en-US" altLang="en-US" sz="2100" b="1" i="1" dirty="0">
                <a:solidFill>
                  <a:prstClr val="black"/>
                </a:solidFill>
              </a:rPr>
              <a:t>JAMA </a:t>
            </a:r>
            <a:r>
              <a:rPr lang="en-US" altLang="en-US" sz="2100" b="1" dirty="0">
                <a:solidFill>
                  <a:prstClr val="black"/>
                </a:solidFill>
              </a:rPr>
              <a:t> </a:t>
            </a:r>
            <a:r>
              <a:rPr lang="en-US" altLang="en-US" sz="2100" b="1" i="1" dirty="0">
                <a:solidFill>
                  <a:prstClr val="black"/>
                </a:solidFill>
              </a:rPr>
              <a:t>3/8/2016</a:t>
            </a:r>
            <a:r>
              <a:rPr lang="en-US" altLang="en-US" sz="2100" b="1" dirty="0">
                <a:solidFill>
                  <a:prstClr val="black"/>
                </a:solidFill>
              </a:rPr>
              <a:t> Final 64%: ‘End of Study’ Results </a:t>
            </a:r>
            <a:endParaRPr lang="en-US" altLang="en-US" sz="2100" dirty="0">
              <a:solidFill>
                <a:prstClr val="black"/>
              </a:solidFill>
            </a:endParaRPr>
          </a:p>
          <a:p>
            <a:pPr defTabSz="685800" fontAlgn="auto">
              <a:lnSpc>
                <a:spcPct val="80000"/>
              </a:lnSpc>
              <a:spcBef>
                <a:spcPct val="0"/>
              </a:spcBef>
              <a:spcAft>
                <a:spcPts val="0"/>
              </a:spcAft>
              <a:buNone/>
              <a:defRPr/>
            </a:pPr>
            <a:r>
              <a:rPr lang="en-US" altLang="en-US" sz="1500" i="1" u="sng" dirty="0">
                <a:solidFill>
                  <a:srgbClr val="44546A"/>
                </a:solidFill>
              </a:rPr>
              <a:t> </a:t>
            </a:r>
          </a:p>
          <a:p>
            <a:pPr defTabSz="685800" fontAlgn="auto">
              <a:lnSpc>
                <a:spcPct val="80000"/>
              </a:lnSpc>
              <a:spcBef>
                <a:spcPct val="0"/>
              </a:spcBef>
              <a:spcAft>
                <a:spcPts val="0"/>
              </a:spcAft>
              <a:buNone/>
              <a:defRPr/>
            </a:pPr>
            <a:r>
              <a:rPr lang="en-US" altLang="en-US" sz="1800" dirty="0" err="1">
                <a:solidFill>
                  <a:prstClr val="black"/>
                </a:solidFill>
              </a:rPr>
              <a:t>Contrave</a:t>
            </a:r>
            <a:r>
              <a:rPr lang="en-US" altLang="en-US" sz="1800" dirty="0">
                <a:solidFill>
                  <a:prstClr val="black"/>
                </a:solidFill>
              </a:rPr>
              <a:t>   </a:t>
            </a:r>
            <a:r>
              <a:rPr lang="en-US" altLang="en-US" sz="1800" dirty="0">
                <a:solidFill>
                  <a:srgbClr val="44546A"/>
                </a:solidFill>
              </a:rPr>
              <a:t>    </a:t>
            </a:r>
            <a:r>
              <a:rPr lang="en-US" altLang="en-US" sz="1800" dirty="0">
                <a:solidFill>
                  <a:srgbClr val="0070C0"/>
                </a:solidFill>
              </a:rPr>
              <a:t>119 </a:t>
            </a:r>
            <a:r>
              <a:rPr lang="en-US" altLang="en-US" sz="1800" dirty="0">
                <a:solidFill>
                  <a:srgbClr val="44546A"/>
                </a:solidFill>
              </a:rPr>
              <a:t>         26       </a:t>
            </a:r>
            <a:r>
              <a:rPr lang="en-US" altLang="en-US" sz="1800" dirty="0">
                <a:solidFill>
                  <a:srgbClr val="00B0F0"/>
                </a:solidFill>
              </a:rPr>
              <a:t>39</a:t>
            </a:r>
            <a:r>
              <a:rPr lang="en-US" altLang="en-US" sz="1800" dirty="0">
                <a:solidFill>
                  <a:srgbClr val="44546A"/>
                </a:solidFill>
              </a:rPr>
              <a:t>       65            31       69        </a:t>
            </a:r>
            <a:r>
              <a:rPr lang="en-US" altLang="en-US" sz="1800" dirty="0">
                <a:solidFill>
                  <a:srgbClr val="FF0000"/>
                </a:solidFill>
              </a:rPr>
              <a:t>156</a:t>
            </a:r>
          </a:p>
          <a:p>
            <a:pPr defTabSz="685800" fontAlgn="auto">
              <a:lnSpc>
                <a:spcPct val="80000"/>
              </a:lnSpc>
              <a:spcBef>
                <a:spcPct val="0"/>
              </a:spcBef>
              <a:spcAft>
                <a:spcPts val="0"/>
              </a:spcAft>
              <a:buNone/>
              <a:defRPr/>
            </a:pPr>
            <a:r>
              <a:rPr lang="en-US" altLang="en-US" sz="1800" dirty="0">
                <a:solidFill>
                  <a:prstClr val="black"/>
                </a:solidFill>
              </a:rPr>
              <a:t>Placebo</a:t>
            </a:r>
            <a:r>
              <a:rPr lang="en-US" altLang="en-US" sz="1800" dirty="0">
                <a:solidFill>
                  <a:srgbClr val="44546A"/>
                </a:solidFill>
              </a:rPr>
              <a:t>         </a:t>
            </a:r>
            <a:r>
              <a:rPr lang="en-US" altLang="en-US" sz="1800" dirty="0">
                <a:solidFill>
                  <a:srgbClr val="0070C0"/>
                </a:solidFill>
              </a:rPr>
              <a:t>124 </a:t>
            </a:r>
            <a:r>
              <a:rPr lang="en-US" altLang="en-US" sz="1800" dirty="0">
                <a:solidFill>
                  <a:srgbClr val="44546A"/>
                </a:solidFill>
              </a:rPr>
              <a:t>         42       </a:t>
            </a:r>
            <a:r>
              <a:rPr lang="en-US" altLang="en-US" sz="1800" dirty="0">
                <a:solidFill>
                  <a:srgbClr val="00B0F0"/>
                </a:solidFill>
              </a:rPr>
              <a:t>29 </a:t>
            </a:r>
            <a:r>
              <a:rPr lang="en-US" altLang="en-US" sz="1800" dirty="0">
                <a:solidFill>
                  <a:srgbClr val="44546A"/>
                </a:solidFill>
              </a:rPr>
              <a:t>      71            23       71        </a:t>
            </a:r>
            <a:r>
              <a:rPr lang="en-US" altLang="en-US" sz="1800" dirty="0">
                <a:solidFill>
                  <a:srgbClr val="FF0000"/>
                </a:solidFill>
              </a:rPr>
              <a:t>151  </a:t>
            </a:r>
            <a:r>
              <a:rPr lang="en-US" altLang="en-US" sz="1800" dirty="0">
                <a:solidFill>
                  <a:srgbClr val="44546A"/>
                </a:solidFill>
              </a:rPr>
              <a:t>  </a:t>
            </a:r>
          </a:p>
          <a:p>
            <a:pPr defTabSz="685800" fontAlgn="auto">
              <a:lnSpc>
                <a:spcPct val="80000"/>
              </a:lnSpc>
              <a:spcBef>
                <a:spcPct val="0"/>
              </a:spcBef>
              <a:spcAft>
                <a:spcPts val="0"/>
              </a:spcAft>
              <a:buNone/>
              <a:defRPr/>
            </a:pPr>
            <a:r>
              <a:rPr lang="en-US" altLang="en-US" sz="1800" dirty="0">
                <a:solidFill>
                  <a:srgbClr val="44546A"/>
                </a:solidFill>
              </a:rPr>
              <a:t>    </a:t>
            </a:r>
            <a:r>
              <a:rPr lang="en-US" altLang="en-US" sz="1800" dirty="0">
                <a:solidFill>
                  <a:prstClr val="black"/>
                </a:solidFill>
              </a:rPr>
              <a:t>HR </a:t>
            </a:r>
            <a:r>
              <a:rPr lang="en-US" altLang="en-US" sz="1800" dirty="0">
                <a:solidFill>
                  <a:srgbClr val="44546A"/>
                </a:solidFill>
              </a:rPr>
              <a:t>          </a:t>
            </a:r>
            <a:r>
              <a:rPr lang="en-US" altLang="en-US" sz="2100" b="1" dirty="0">
                <a:solidFill>
                  <a:srgbClr val="0070C0"/>
                </a:solidFill>
              </a:rPr>
              <a:t>0.95</a:t>
            </a:r>
            <a:r>
              <a:rPr lang="en-US" altLang="en-US" sz="2100" dirty="0">
                <a:solidFill>
                  <a:srgbClr val="0070C0"/>
                </a:solidFill>
              </a:rPr>
              <a:t> </a:t>
            </a:r>
            <a:r>
              <a:rPr lang="en-US" altLang="en-US" sz="1800" dirty="0">
                <a:solidFill>
                  <a:srgbClr val="0070C0"/>
                </a:solidFill>
              </a:rPr>
              <a:t> </a:t>
            </a:r>
            <a:r>
              <a:rPr lang="en-US" altLang="en-US" sz="1800" dirty="0">
                <a:solidFill>
                  <a:srgbClr val="44546A"/>
                </a:solidFill>
              </a:rPr>
              <a:t>                                                		  </a:t>
            </a:r>
            <a:r>
              <a:rPr lang="en-US" altLang="en-US" sz="2100" b="1" dirty="0">
                <a:solidFill>
                  <a:srgbClr val="FF0000"/>
                </a:solidFill>
              </a:rPr>
              <a:t>1.02</a:t>
            </a:r>
          </a:p>
          <a:p>
            <a:pPr defTabSz="685800" fontAlgn="auto">
              <a:lnSpc>
                <a:spcPct val="80000"/>
              </a:lnSpc>
              <a:spcBef>
                <a:spcPct val="0"/>
              </a:spcBef>
              <a:spcAft>
                <a:spcPts val="0"/>
              </a:spcAft>
              <a:buNone/>
              <a:defRPr/>
            </a:pPr>
            <a:endParaRPr lang="en-US" altLang="en-US" sz="600" b="1" dirty="0">
              <a:solidFill>
                <a:srgbClr val="00FF00"/>
              </a:solidFill>
            </a:endParaRPr>
          </a:p>
          <a:p>
            <a:pPr defTabSz="685800" fontAlgn="auto">
              <a:lnSpc>
                <a:spcPct val="80000"/>
              </a:lnSpc>
              <a:spcBef>
                <a:spcPct val="0"/>
              </a:spcBef>
              <a:spcAft>
                <a:spcPts val="0"/>
              </a:spcAft>
              <a:buNone/>
              <a:defRPr/>
            </a:pPr>
            <a:r>
              <a:rPr lang="en-US" altLang="en-US" sz="2100" b="1" dirty="0">
                <a:solidFill>
                  <a:prstClr val="black"/>
                </a:solidFill>
              </a:rPr>
              <a:t>Key insights: </a:t>
            </a:r>
          </a:p>
          <a:p>
            <a:pPr defTabSz="685800" fontAlgn="auto">
              <a:lnSpc>
                <a:spcPct val="80000"/>
              </a:lnSpc>
              <a:spcBef>
                <a:spcPct val="0"/>
              </a:spcBef>
              <a:spcAft>
                <a:spcPts val="0"/>
              </a:spcAft>
              <a:buNone/>
              <a:defRPr/>
            </a:pPr>
            <a:r>
              <a:rPr lang="en-US" altLang="en-US" sz="675" b="1" dirty="0">
                <a:solidFill>
                  <a:srgbClr val="00FF00"/>
                </a:solidFill>
              </a:rPr>
              <a:t> </a:t>
            </a: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a:t>
            </a:r>
            <a:r>
              <a:rPr lang="en-US" altLang="en-US" sz="1800" dirty="0">
                <a:solidFill>
                  <a:prstClr val="black"/>
                </a:solidFill>
              </a:rPr>
              <a:t>Potential unreliability of interim data</a:t>
            </a:r>
          </a:p>
          <a:p>
            <a:pPr defTabSz="685800" fontAlgn="auto">
              <a:lnSpc>
                <a:spcPct val="80000"/>
              </a:lnSpc>
              <a:spcBef>
                <a:spcPct val="0"/>
              </a:spcBef>
              <a:spcAft>
                <a:spcPts val="0"/>
              </a:spcAft>
              <a:buNone/>
              <a:defRPr/>
            </a:pPr>
            <a:endParaRPr lang="en-US" altLang="en-US" sz="600" dirty="0">
              <a:solidFill>
                <a:prstClr val="black"/>
              </a:solidFill>
            </a:endParaRPr>
          </a:p>
          <a:p>
            <a:pPr marL="342900" indent="-342900" defTabSz="685800" fontAlgn="auto">
              <a:lnSpc>
                <a:spcPct val="80000"/>
              </a:lnSpc>
              <a:spcBef>
                <a:spcPct val="0"/>
              </a:spcBef>
              <a:spcAft>
                <a:spcPts val="0"/>
              </a:spcAft>
              <a:buFont typeface="Wingdings" panose="05000000000000000000" pitchFamily="2" charset="2"/>
              <a:buChar char="ü"/>
              <a:defRPr/>
            </a:pPr>
            <a:r>
              <a:rPr lang="en-US" altLang="en-US" sz="2100" dirty="0">
                <a:solidFill>
                  <a:prstClr val="black"/>
                </a:solidFill>
              </a:rPr>
              <a:t> </a:t>
            </a:r>
            <a:r>
              <a:rPr lang="en-US" altLang="en-US" sz="1800" dirty="0">
                <a:solidFill>
                  <a:prstClr val="black"/>
                </a:solidFill>
              </a:rPr>
              <a:t>Breaches in confidentiality provide potential for:</a:t>
            </a:r>
          </a:p>
          <a:p>
            <a:pPr defTabSz="685800" fontAlgn="auto">
              <a:lnSpc>
                <a:spcPct val="80000"/>
              </a:lnSpc>
              <a:spcBef>
                <a:spcPct val="0"/>
              </a:spcBef>
              <a:spcAft>
                <a:spcPts val="0"/>
              </a:spcAft>
              <a:buNone/>
              <a:defRPr/>
            </a:pPr>
            <a:r>
              <a:rPr lang="en-US" altLang="en-US" sz="1800" dirty="0">
                <a:solidFill>
                  <a:prstClr val="black"/>
                </a:solidFill>
              </a:rPr>
              <a:t>      	</a:t>
            </a:r>
            <a:r>
              <a:rPr lang="en-US" altLang="en-US" sz="1800" b="1" dirty="0">
                <a:solidFill>
                  <a:prstClr val="black"/>
                </a:solidFill>
                <a:sym typeface="Symbol" panose="05050102010706020507" pitchFamily="18" charset="2"/>
              </a:rPr>
              <a:t> </a:t>
            </a:r>
            <a:r>
              <a:rPr lang="en-US" altLang="en-US" sz="1800" dirty="0">
                <a:solidFill>
                  <a:prstClr val="black"/>
                </a:solidFill>
              </a:rPr>
              <a:t>Dissemination of misleading results</a:t>
            </a:r>
          </a:p>
          <a:p>
            <a:pPr defTabSz="685800" fontAlgn="auto">
              <a:lnSpc>
                <a:spcPct val="80000"/>
              </a:lnSpc>
              <a:spcBef>
                <a:spcPct val="0"/>
              </a:spcBef>
              <a:spcAft>
                <a:spcPts val="0"/>
              </a:spcAft>
              <a:buNone/>
              <a:defRPr/>
            </a:pPr>
            <a:r>
              <a:rPr lang="en-US" altLang="en-US" sz="1800" b="1" dirty="0">
                <a:solidFill>
                  <a:prstClr val="black"/>
                </a:solidFill>
                <a:sym typeface="Symbol" panose="05050102010706020507" pitchFamily="18" charset="2"/>
              </a:rPr>
              <a:t>      	 </a:t>
            </a:r>
            <a:r>
              <a:rPr lang="en-US" altLang="en-US" sz="1800" dirty="0">
                <a:solidFill>
                  <a:prstClr val="black"/>
                </a:solidFill>
              </a:rPr>
              <a:t>Risks to irreversibly bias subsequent trial conduct</a:t>
            </a:r>
          </a:p>
          <a:p>
            <a:pPr defTabSz="685800" fontAlgn="auto">
              <a:lnSpc>
                <a:spcPct val="80000"/>
              </a:lnSpc>
              <a:spcBef>
                <a:spcPct val="0"/>
              </a:spcBef>
              <a:spcAft>
                <a:spcPts val="0"/>
              </a:spcAft>
              <a:buNone/>
              <a:defRPr/>
            </a:pPr>
            <a:r>
              <a:rPr lang="en-US" altLang="en-US" sz="2100" b="1" dirty="0">
                <a:solidFill>
                  <a:prstClr val="black"/>
                </a:solidFill>
              </a:rPr>
              <a:t>            </a:t>
            </a:r>
          </a:p>
        </p:txBody>
      </p:sp>
      <p:sp>
        <p:nvSpPr>
          <p:cNvPr id="41987" name="Line 1027">
            <a:extLst>
              <a:ext uri="{FF2B5EF4-FFF2-40B4-BE49-F238E27FC236}">
                <a16:creationId xmlns:a16="http://schemas.microsoft.com/office/drawing/2014/main" id="{477836A6-9EDF-D4B2-E8D2-9D6E834FE104}"/>
              </a:ext>
            </a:extLst>
          </p:cNvPr>
          <p:cNvSpPr>
            <a:spLocks noChangeShapeType="1"/>
          </p:cNvSpPr>
          <p:nvPr/>
        </p:nvSpPr>
        <p:spPr bwMode="auto">
          <a:xfrm>
            <a:off x="1435894"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1422700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66D0-426D-13EC-3FB6-D9EE31E90D68}"/>
            </a:ext>
          </a:extLst>
        </p:cNvPr>
        <p:cNvGrpSpPr/>
        <p:nvPr/>
      </p:nvGrpSpPr>
      <p:grpSpPr>
        <a:xfrm>
          <a:off x="0" y="0"/>
          <a:ext cx="0" cy="0"/>
          <a:chOff x="0" y="0"/>
          <a:chExt cx="0" cy="0"/>
        </a:xfrm>
      </p:grpSpPr>
      <p:sp>
        <p:nvSpPr>
          <p:cNvPr id="111618" name="Text Box 2">
            <a:extLst>
              <a:ext uri="{FF2B5EF4-FFF2-40B4-BE49-F238E27FC236}">
                <a16:creationId xmlns:a16="http://schemas.microsoft.com/office/drawing/2014/main" id="{411DB555-13A8-41EA-E937-7AA97B998A74}"/>
              </a:ext>
            </a:extLst>
          </p:cNvPr>
          <p:cNvSpPr txBox="1">
            <a:spLocks noChangeArrowheads="1"/>
          </p:cNvSpPr>
          <p:nvPr/>
        </p:nvSpPr>
        <p:spPr bwMode="auto">
          <a:xfrm>
            <a:off x="2385345" y="1828801"/>
            <a:ext cx="4373313" cy="32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lnSpc>
                <a:spcPct val="90000"/>
              </a:lnSpc>
              <a:spcBef>
                <a:spcPct val="0"/>
              </a:spcBef>
              <a:spcAft>
                <a:spcPts val="0"/>
              </a:spcAft>
              <a:buNone/>
            </a:pPr>
            <a:endParaRPr lang="en-US" altLang="en-US" sz="2700" dirty="0">
              <a:solidFill>
                <a:srgbClr val="44546A"/>
              </a:solidFill>
              <a:latin typeface="Comic Sans MS" panose="030F0702030302020204" pitchFamily="66" charset="0"/>
            </a:endParaRPr>
          </a:p>
          <a:p>
            <a:pPr algn="ctr" defTabSz="685800" fontAlgn="auto">
              <a:lnSpc>
                <a:spcPct val="80000"/>
              </a:lnSpc>
              <a:spcBef>
                <a:spcPct val="0"/>
              </a:spcBef>
              <a:spcAft>
                <a:spcPts val="0"/>
              </a:spcAft>
              <a:buNone/>
            </a:pPr>
            <a:endParaRPr lang="en-US" altLang="en-US" sz="1800" dirty="0">
              <a:solidFill>
                <a:srgbClr val="44546A"/>
              </a:solidFill>
              <a:latin typeface="Comic Sans MS" panose="030F0702030302020204" pitchFamily="66" charset="0"/>
            </a:endParaRPr>
          </a:p>
          <a:p>
            <a:pPr algn="ctr" defTabSz="685800" fontAlgn="auto">
              <a:lnSpc>
                <a:spcPct val="80000"/>
              </a:lnSpc>
              <a:spcBef>
                <a:spcPct val="0"/>
              </a:spcBef>
              <a:spcAft>
                <a:spcPts val="0"/>
              </a:spcAft>
              <a:buNone/>
            </a:pPr>
            <a:r>
              <a:rPr lang="en-US" altLang="en-US" sz="2700" dirty="0">
                <a:solidFill>
                  <a:prstClr val="black"/>
                </a:solidFill>
                <a:latin typeface="Comic Sans MS" panose="030F0702030302020204" pitchFamily="66" charset="0"/>
              </a:rPr>
              <a:t>“It isn’t so much</a:t>
            </a:r>
          </a:p>
          <a:p>
            <a:pPr algn="ctr" defTabSz="685800" fontAlgn="auto">
              <a:lnSpc>
                <a:spcPct val="80000"/>
              </a:lnSpc>
              <a:spcBef>
                <a:spcPct val="0"/>
              </a:spcBef>
              <a:spcAft>
                <a:spcPts val="0"/>
              </a:spcAft>
              <a:buNone/>
            </a:pPr>
            <a:r>
              <a:rPr lang="en-US" altLang="en-US" sz="600" dirty="0">
                <a:solidFill>
                  <a:prstClr val="black"/>
                </a:solidFill>
                <a:latin typeface="Comic Sans MS" panose="030F0702030302020204" pitchFamily="66" charset="0"/>
              </a:rPr>
              <a:t> </a:t>
            </a:r>
          </a:p>
          <a:p>
            <a:pPr algn="ctr" defTabSz="685800" fontAlgn="auto">
              <a:lnSpc>
                <a:spcPct val="80000"/>
              </a:lnSpc>
              <a:spcBef>
                <a:spcPct val="0"/>
              </a:spcBef>
              <a:spcAft>
                <a:spcPts val="0"/>
              </a:spcAft>
              <a:buNone/>
            </a:pPr>
            <a:r>
              <a:rPr lang="en-US" altLang="en-US" sz="2700" dirty="0">
                <a:solidFill>
                  <a:prstClr val="black"/>
                </a:solidFill>
                <a:latin typeface="Comic Sans MS" panose="030F0702030302020204" pitchFamily="66" charset="0"/>
              </a:rPr>
              <a:t>The Things we Don’t Know</a:t>
            </a:r>
          </a:p>
          <a:p>
            <a:pPr algn="ctr" defTabSz="685800" fontAlgn="auto">
              <a:lnSpc>
                <a:spcPct val="80000"/>
              </a:lnSpc>
              <a:spcBef>
                <a:spcPct val="0"/>
              </a:spcBef>
              <a:spcAft>
                <a:spcPts val="0"/>
              </a:spcAft>
              <a:buNone/>
            </a:pPr>
            <a:r>
              <a:rPr lang="en-US" altLang="en-US" sz="2700" dirty="0">
                <a:solidFill>
                  <a:prstClr val="black"/>
                </a:solidFill>
                <a:latin typeface="Comic Sans MS" panose="030F0702030302020204" pitchFamily="66" charset="0"/>
              </a:rPr>
              <a:t>That get us into Trouble.</a:t>
            </a:r>
          </a:p>
          <a:p>
            <a:pPr algn="ctr" defTabSz="685800" fontAlgn="auto">
              <a:lnSpc>
                <a:spcPct val="80000"/>
              </a:lnSpc>
              <a:spcBef>
                <a:spcPct val="0"/>
              </a:spcBef>
              <a:spcAft>
                <a:spcPts val="0"/>
              </a:spcAft>
              <a:buNone/>
            </a:pPr>
            <a:endParaRPr lang="en-US" altLang="en-US" sz="900" dirty="0">
              <a:solidFill>
                <a:prstClr val="black"/>
              </a:solidFill>
              <a:latin typeface="Comic Sans MS" panose="030F0702030302020204" pitchFamily="66" charset="0"/>
            </a:endParaRPr>
          </a:p>
          <a:p>
            <a:pPr algn="ctr" defTabSz="685800" fontAlgn="auto">
              <a:lnSpc>
                <a:spcPct val="80000"/>
              </a:lnSpc>
              <a:spcBef>
                <a:spcPct val="0"/>
              </a:spcBef>
              <a:spcAft>
                <a:spcPts val="0"/>
              </a:spcAft>
              <a:buNone/>
            </a:pPr>
            <a:r>
              <a:rPr lang="en-US" altLang="en-US" sz="2700" dirty="0">
                <a:solidFill>
                  <a:prstClr val="black"/>
                </a:solidFill>
                <a:latin typeface="Comic Sans MS" panose="030F0702030302020204" pitchFamily="66" charset="0"/>
              </a:rPr>
              <a:t>It’s the Things we Know</a:t>
            </a:r>
          </a:p>
          <a:p>
            <a:pPr algn="ctr" defTabSz="685800" fontAlgn="auto">
              <a:lnSpc>
                <a:spcPct val="80000"/>
              </a:lnSpc>
              <a:spcBef>
                <a:spcPct val="0"/>
              </a:spcBef>
              <a:spcAft>
                <a:spcPts val="0"/>
              </a:spcAft>
              <a:buNone/>
            </a:pPr>
            <a:r>
              <a:rPr lang="en-US" altLang="en-US" sz="2700" dirty="0">
                <a:solidFill>
                  <a:prstClr val="black"/>
                </a:solidFill>
                <a:latin typeface="Comic Sans MS" panose="030F0702030302020204" pitchFamily="66" charset="0"/>
              </a:rPr>
              <a:t>That Aren’t So.”</a:t>
            </a:r>
          </a:p>
          <a:p>
            <a:pPr algn="ctr" defTabSz="685800" fontAlgn="auto">
              <a:lnSpc>
                <a:spcPct val="80000"/>
              </a:lnSpc>
              <a:spcBef>
                <a:spcPct val="0"/>
              </a:spcBef>
              <a:spcAft>
                <a:spcPts val="0"/>
              </a:spcAft>
              <a:buNone/>
            </a:pPr>
            <a:endParaRPr lang="en-US" altLang="en-US" sz="1050" dirty="0">
              <a:solidFill>
                <a:prstClr val="black"/>
              </a:solidFill>
              <a:latin typeface="Comic Sans MS" panose="030F0702030302020204" pitchFamily="66" charset="0"/>
            </a:endParaRPr>
          </a:p>
          <a:p>
            <a:pPr algn="ctr" defTabSz="685800" fontAlgn="auto">
              <a:lnSpc>
                <a:spcPct val="80000"/>
              </a:lnSpc>
              <a:spcBef>
                <a:spcPct val="0"/>
              </a:spcBef>
              <a:spcAft>
                <a:spcPts val="0"/>
              </a:spcAft>
              <a:buNone/>
            </a:pPr>
            <a:r>
              <a:rPr lang="en-US" altLang="en-US" sz="1800" dirty="0" err="1">
                <a:solidFill>
                  <a:prstClr val="black"/>
                </a:solidFill>
                <a:latin typeface="Comic Sans MS" panose="030F0702030302020204" pitchFamily="66" charset="0"/>
              </a:rPr>
              <a:t>Artemus</a:t>
            </a:r>
            <a:r>
              <a:rPr lang="en-US" altLang="en-US" sz="1800" dirty="0">
                <a:solidFill>
                  <a:prstClr val="black"/>
                </a:solidFill>
                <a:latin typeface="Comic Sans MS" panose="030F0702030302020204" pitchFamily="66" charset="0"/>
              </a:rPr>
              <a:t> Ward</a:t>
            </a:r>
          </a:p>
          <a:p>
            <a:pPr algn="ctr" defTabSz="685800" fontAlgn="auto">
              <a:lnSpc>
                <a:spcPct val="80000"/>
              </a:lnSpc>
              <a:spcBef>
                <a:spcPct val="0"/>
              </a:spcBef>
              <a:spcAft>
                <a:spcPts val="0"/>
              </a:spcAft>
              <a:buNone/>
            </a:pPr>
            <a:endParaRPr lang="en-US" altLang="en-US" sz="2700" dirty="0">
              <a:solidFill>
                <a:srgbClr val="44546A"/>
              </a:solidFill>
            </a:endParaRPr>
          </a:p>
        </p:txBody>
      </p:sp>
      <p:sp>
        <p:nvSpPr>
          <p:cNvPr id="111619" name="Line 3">
            <a:extLst>
              <a:ext uri="{FF2B5EF4-FFF2-40B4-BE49-F238E27FC236}">
                <a16:creationId xmlns:a16="http://schemas.microsoft.com/office/drawing/2014/main" id="{33F76C5F-924B-F668-8B3C-B5FDA2C302A5}"/>
              </a:ext>
            </a:extLst>
          </p:cNvPr>
          <p:cNvSpPr>
            <a:spLocks noChangeShapeType="1"/>
          </p:cNvSpPr>
          <p:nvPr/>
        </p:nvSpPr>
        <p:spPr bwMode="auto">
          <a:xfrm>
            <a:off x="1422797" y="16002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111620" name="Text Box 4">
            <a:extLst>
              <a:ext uri="{FF2B5EF4-FFF2-40B4-BE49-F238E27FC236}">
                <a16:creationId xmlns:a16="http://schemas.microsoft.com/office/drawing/2014/main" id="{E6F5573C-B10D-D251-EEA7-5361AD480212}"/>
              </a:ext>
            </a:extLst>
          </p:cNvPr>
          <p:cNvSpPr txBox="1">
            <a:spLocks noChangeArrowheads="1"/>
          </p:cNvSpPr>
          <p:nvPr/>
        </p:nvSpPr>
        <p:spPr bwMode="auto">
          <a:xfrm>
            <a:off x="2968495" y="984648"/>
            <a:ext cx="319510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700">
                <a:solidFill>
                  <a:prstClr val="black"/>
                </a:solidFill>
              </a:rPr>
              <a:t> Principles &amp; Insights</a:t>
            </a:r>
          </a:p>
        </p:txBody>
      </p:sp>
    </p:spTree>
    <p:extLst>
      <p:ext uri="{BB962C8B-B14F-4D97-AF65-F5344CB8AC3E}">
        <p14:creationId xmlns:p14="http://schemas.microsoft.com/office/powerpoint/2010/main" val="4077879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2F6EA-A92F-BC61-6BEC-D36F26576A74}"/>
            </a:ext>
          </a:extLst>
        </p:cNvPr>
        <p:cNvGrpSpPr/>
        <p:nvPr/>
      </p:nvGrpSpPr>
      <p:grpSpPr>
        <a:xfrm>
          <a:off x="0" y="0"/>
          <a:ext cx="0" cy="0"/>
          <a:chOff x="0" y="0"/>
          <a:chExt cx="0" cy="0"/>
        </a:xfrm>
      </p:grpSpPr>
      <p:sp>
        <p:nvSpPr>
          <p:cNvPr id="44034" name="Text Box 2">
            <a:extLst>
              <a:ext uri="{FF2B5EF4-FFF2-40B4-BE49-F238E27FC236}">
                <a16:creationId xmlns:a16="http://schemas.microsoft.com/office/drawing/2014/main" id="{C310D245-38E1-70E9-1127-4BFA6892D7EC}"/>
              </a:ext>
            </a:extLst>
          </p:cNvPr>
          <p:cNvSpPr txBox="1">
            <a:spLocks noChangeArrowheads="1"/>
          </p:cNvSpPr>
          <p:nvPr/>
        </p:nvSpPr>
        <p:spPr bwMode="auto">
          <a:xfrm>
            <a:off x="2739959" y="1028701"/>
            <a:ext cx="35509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dirty="0">
                <a:solidFill>
                  <a:prstClr val="black"/>
                </a:solidFill>
              </a:rPr>
              <a:t>Confidentiality of Interim Data</a:t>
            </a:r>
          </a:p>
        </p:txBody>
      </p:sp>
      <p:sp>
        <p:nvSpPr>
          <p:cNvPr id="44035" name="Text Box 3">
            <a:extLst>
              <a:ext uri="{FF2B5EF4-FFF2-40B4-BE49-F238E27FC236}">
                <a16:creationId xmlns:a16="http://schemas.microsoft.com/office/drawing/2014/main" id="{79C02B07-CAB7-BF11-5353-34B45EED6112}"/>
              </a:ext>
            </a:extLst>
          </p:cNvPr>
          <p:cNvSpPr txBox="1">
            <a:spLocks noChangeArrowheads="1"/>
          </p:cNvSpPr>
          <p:nvPr/>
        </p:nvSpPr>
        <p:spPr bwMode="auto">
          <a:xfrm>
            <a:off x="1327549" y="1714501"/>
            <a:ext cx="6668690" cy="463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spcBef>
                <a:spcPct val="0"/>
              </a:spcBef>
              <a:spcAft>
                <a:spcPts val="0"/>
              </a:spcAft>
              <a:buNone/>
            </a:pPr>
            <a:r>
              <a:rPr lang="en-US" altLang="en-US" sz="2100" dirty="0">
                <a:solidFill>
                  <a:prstClr val="black"/>
                </a:solidFill>
              </a:rPr>
              <a:t>─ DAMOCLES: </a:t>
            </a:r>
          </a:p>
          <a:p>
            <a:pPr defTabSz="685800" fontAlgn="auto">
              <a:spcBef>
                <a:spcPct val="0"/>
              </a:spcBef>
              <a:spcAft>
                <a:spcPts val="0"/>
              </a:spcAft>
              <a:buNone/>
            </a:pPr>
            <a:r>
              <a:rPr lang="en-US" altLang="en-US" sz="1800" dirty="0">
                <a:solidFill>
                  <a:srgbClr val="FF0000"/>
                </a:solidFill>
              </a:rPr>
              <a:t>*</a:t>
            </a:r>
            <a:r>
              <a:rPr lang="en-US" altLang="en-US" sz="1800" dirty="0">
                <a:solidFill>
                  <a:prstClr val="black"/>
                </a:solidFill>
              </a:rPr>
              <a:t> </a:t>
            </a:r>
            <a:r>
              <a:rPr lang="de-DE" altLang="en-US" sz="1800" dirty="0">
                <a:solidFill>
                  <a:prstClr val="black"/>
                </a:solidFill>
              </a:rPr>
              <a:t>Grant, Altman, Babiker, et al.  </a:t>
            </a:r>
            <a:r>
              <a:rPr lang="en-US" altLang="en-US" sz="1800" i="1" dirty="0">
                <a:solidFill>
                  <a:prstClr val="black"/>
                </a:solidFill>
              </a:rPr>
              <a:t>Health Technology Assessment  </a:t>
            </a:r>
            <a:r>
              <a:rPr lang="de-DE" altLang="en-US" sz="1800" dirty="0">
                <a:solidFill>
                  <a:prstClr val="black"/>
                </a:solidFill>
              </a:rPr>
              <a:t>2005</a:t>
            </a:r>
            <a:r>
              <a:rPr lang="en-US" altLang="en-US" sz="1800" dirty="0">
                <a:solidFill>
                  <a:prstClr val="black"/>
                </a:solidFill>
              </a:rPr>
              <a:t>  </a:t>
            </a:r>
          </a:p>
          <a:p>
            <a:pPr defTabSz="685800" fontAlgn="auto">
              <a:spcBef>
                <a:spcPct val="0"/>
              </a:spcBef>
              <a:spcAft>
                <a:spcPts val="0"/>
              </a:spcAft>
              <a:buNone/>
            </a:pPr>
            <a:endParaRPr lang="en-US" altLang="en-US" sz="600" dirty="0">
              <a:solidFill>
                <a:prstClr val="black"/>
              </a:solidFill>
            </a:endParaRPr>
          </a:p>
          <a:p>
            <a:pPr defTabSz="685800" fontAlgn="auto">
              <a:spcBef>
                <a:spcPct val="0"/>
              </a:spcBef>
              <a:spcAft>
                <a:spcPts val="0"/>
              </a:spcAft>
              <a:buNone/>
            </a:pPr>
            <a:r>
              <a:rPr lang="en-US" altLang="en-US" sz="2100" dirty="0">
                <a:solidFill>
                  <a:prstClr val="black"/>
                </a:solidFill>
              </a:rPr>
              <a:t>    “</a:t>
            </a:r>
            <a:r>
              <a:rPr lang="en-US" altLang="en-US" sz="2100" i="1" dirty="0">
                <a:solidFill>
                  <a:prstClr val="black"/>
                </a:solidFill>
              </a:rPr>
              <a:t>There is near unanimity </a:t>
            </a:r>
          </a:p>
          <a:p>
            <a:pPr defTabSz="685800" fontAlgn="auto">
              <a:spcBef>
                <a:spcPct val="0"/>
              </a:spcBef>
              <a:spcAft>
                <a:spcPts val="0"/>
              </a:spcAft>
              <a:buNone/>
            </a:pPr>
            <a:r>
              <a:rPr lang="en-US" altLang="en-US" sz="2100" i="1" dirty="0">
                <a:solidFill>
                  <a:prstClr val="black"/>
                </a:solidFill>
              </a:rPr>
              <a:t>        that the interim data and the deliberations of the DMC  		should be absolutely confidential…	  </a:t>
            </a:r>
          </a:p>
          <a:p>
            <a:pPr defTabSz="685800" fontAlgn="auto">
              <a:spcBef>
                <a:spcPct val="0"/>
              </a:spcBef>
              <a:spcAft>
                <a:spcPts val="0"/>
              </a:spcAft>
              <a:buNone/>
            </a:pPr>
            <a:r>
              <a:rPr lang="en-US" altLang="en-US" sz="750" i="1" dirty="0">
                <a:solidFill>
                  <a:prstClr val="black"/>
                </a:solidFill>
              </a:rPr>
              <a:t>	</a:t>
            </a:r>
          </a:p>
          <a:p>
            <a:pPr defTabSz="685800" fontAlgn="auto">
              <a:spcBef>
                <a:spcPct val="0"/>
              </a:spcBef>
              <a:spcAft>
                <a:spcPts val="0"/>
              </a:spcAft>
              <a:buNone/>
            </a:pPr>
            <a:r>
              <a:rPr lang="en-US" altLang="en-US" sz="2100" i="1" dirty="0">
                <a:solidFill>
                  <a:prstClr val="black"/>
                </a:solidFill>
              </a:rPr>
              <a:t>         …Breaches of confidentiality 						are to be treated extremely seriously</a:t>
            </a:r>
            <a:r>
              <a:rPr lang="en-US" altLang="en-US" sz="2100" dirty="0">
                <a:solidFill>
                  <a:prstClr val="black"/>
                </a:solidFill>
              </a:rPr>
              <a:t>”</a:t>
            </a:r>
          </a:p>
          <a:p>
            <a:pPr defTabSz="685800" fontAlgn="auto">
              <a:spcBef>
                <a:spcPct val="0"/>
              </a:spcBef>
              <a:spcAft>
                <a:spcPts val="0"/>
              </a:spcAft>
              <a:buNone/>
            </a:pPr>
            <a:endParaRPr lang="en-US" altLang="en-US" sz="1800" dirty="0">
              <a:solidFill>
                <a:prstClr val="black"/>
              </a:solidFill>
            </a:endParaRPr>
          </a:p>
          <a:p>
            <a:pPr defTabSz="685800" fontAlgn="auto">
              <a:spcBef>
                <a:spcPct val="0"/>
              </a:spcBef>
              <a:spcAft>
                <a:spcPts val="0"/>
              </a:spcAft>
              <a:buNone/>
            </a:pPr>
            <a:r>
              <a:rPr lang="en-US" altLang="en-US" sz="2100" dirty="0">
                <a:solidFill>
                  <a:prstClr val="black"/>
                </a:solidFill>
              </a:rPr>
              <a:t>─ Formal statements of concordance have been issued by 	NIH, WHO, EMA and FDA</a:t>
            </a:r>
            <a:r>
              <a:rPr lang="en-US" altLang="en-US" sz="2100" b="1" dirty="0">
                <a:solidFill>
                  <a:srgbClr val="FF0000"/>
                </a:solidFill>
              </a:rPr>
              <a:t>*</a:t>
            </a:r>
          </a:p>
          <a:p>
            <a:pPr defTabSz="685800" fontAlgn="auto">
              <a:spcBef>
                <a:spcPct val="0"/>
              </a:spcBef>
              <a:spcAft>
                <a:spcPts val="0"/>
              </a:spcAft>
              <a:buNone/>
            </a:pPr>
            <a:r>
              <a:rPr lang="en-US" altLang="en-US" sz="900" dirty="0">
                <a:solidFill>
                  <a:prstClr val="black"/>
                </a:solidFill>
              </a:rPr>
              <a:t>         </a:t>
            </a:r>
          </a:p>
          <a:p>
            <a:pPr defTabSz="685800" fontAlgn="auto">
              <a:spcBef>
                <a:spcPct val="0"/>
              </a:spcBef>
              <a:spcAft>
                <a:spcPts val="0"/>
              </a:spcAft>
              <a:buNone/>
            </a:pPr>
            <a:r>
              <a:rPr lang="en-US" altLang="en-US" sz="1800" dirty="0">
                <a:solidFill>
                  <a:srgbClr val="FF0000"/>
                </a:solidFill>
              </a:rPr>
              <a:t>     *</a:t>
            </a:r>
            <a:r>
              <a:rPr lang="en-US" altLang="en-US" sz="1800" dirty="0">
                <a:solidFill>
                  <a:prstClr val="black"/>
                </a:solidFill>
              </a:rPr>
              <a:t> </a:t>
            </a:r>
            <a:r>
              <a:rPr lang="en-US" altLang="en-US" sz="1500" dirty="0">
                <a:solidFill>
                  <a:prstClr val="black"/>
                </a:solidFill>
              </a:rPr>
              <a:t>Fleming et al.  Maintaining confidentiality of interim data to enhance            	trial integrity and credibility.  </a:t>
            </a:r>
            <a:r>
              <a:rPr lang="en-US" altLang="en-US" sz="1500" i="1" dirty="0">
                <a:solidFill>
                  <a:prstClr val="black"/>
                </a:solidFill>
              </a:rPr>
              <a:t>Clinical Trials </a:t>
            </a:r>
            <a:r>
              <a:rPr lang="en-US" altLang="en-US" sz="1500" dirty="0">
                <a:solidFill>
                  <a:prstClr val="black"/>
                </a:solidFill>
              </a:rPr>
              <a:t>2008; 5: 157–167</a:t>
            </a:r>
          </a:p>
          <a:p>
            <a:pPr defTabSz="685800" fontAlgn="auto">
              <a:spcBef>
                <a:spcPct val="0"/>
              </a:spcBef>
              <a:spcAft>
                <a:spcPts val="0"/>
              </a:spcAft>
              <a:buNone/>
            </a:pPr>
            <a:endParaRPr lang="en-US" altLang="en-US" sz="1500" dirty="0">
              <a:solidFill>
                <a:srgbClr val="44546A"/>
              </a:solidFill>
            </a:endParaRPr>
          </a:p>
          <a:p>
            <a:pPr defTabSz="685800" fontAlgn="auto">
              <a:spcBef>
                <a:spcPct val="0"/>
              </a:spcBef>
              <a:spcAft>
                <a:spcPts val="0"/>
              </a:spcAft>
              <a:buNone/>
            </a:pPr>
            <a:r>
              <a:rPr lang="en-US" altLang="en-US" sz="2100" dirty="0">
                <a:solidFill>
                  <a:srgbClr val="44546A"/>
                </a:solidFill>
              </a:rPr>
              <a:t>	  		</a:t>
            </a:r>
          </a:p>
        </p:txBody>
      </p:sp>
      <p:sp>
        <p:nvSpPr>
          <p:cNvPr id="44036" name="Line 4">
            <a:extLst>
              <a:ext uri="{FF2B5EF4-FFF2-40B4-BE49-F238E27FC236}">
                <a16:creationId xmlns:a16="http://schemas.microsoft.com/office/drawing/2014/main" id="{6F452DC3-9FB8-53A2-524E-2FD6487EB28D}"/>
              </a:ext>
            </a:extLst>
          </p:cNvPr>
          <p:cNvSpPr>
            <a:spLocks noChangeShapeType="1"/>
          </p:cNvSpPr>
          <p:nvPr/>
        </p:nvSpPr>
        <p:spPr bwMode="auto">
          <a:xfrm>
            <a:off x="1332311" y="1543050"/>
            <a:ext cx="6449615"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138179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2D58-9EC7-89C2-1B31-37B85A4CE1F4}"/>
              </a:ext>
            </a:extLst>
          </p:cNvPr>
          <p:cNvSpPr>
            <a:spLocks noGrp="1"/>
          </p:cNvSpPr>
          <p:nvPr>
            <p:ph type="title"/>
          </p:nvPr>
        </p:nvSpPr>
        <p:spPr/>
        <p:txBody>
          <a:bodyPr/>
          <a:lstStyle/>
          <a:p>
            <a:r>
              <a:rPr lang="en-US" dirty="0"/>
              <a:t>TOPICS FOR DISCUSSION</a:t>
            </a:r>
          </a:p>
        </p:txBody>
      </p:sp>
      <p:sp>
        <p:nvSpPr>
          <p:cNvPr id="3" name="Content Placeholder 2">
            <a:extLst>
              <a:ext uri="{FF2B5EF4-FFF2-40B4-BE49-F238E27FC236}">
                <a16:creationId xmlns:a16="http://schemas.microsoft.com/office/drawing/2014/main" id="{108BB242-5CFC-01FA-E67E-D42104CE734D}"/>
              </a:ext>
            </a:extLst>
          </p:cNvPr>
          <p:cNvSpPr>
            <a:spLocks noGrp="1"/>
          </p:cNvSpPr>
          <p:nvPr>
            <p:ph idx="1"/>
          </p:nvPr>
        </p:nvSpPr>
        <p:spPr>
          <a:xfrm>
            <a:off x="658812" y="1145540"/>
            <a:ext cx="7826375" cy="2987711"/>
          </a:xfrm>
        </p:spPr>
        <p:txBody>
          <a:bodyPr/>
          <a:lstStyle/>
          <a:p>
            <a:r>
              <a:rPr lang="en-US" dirty="0"/>
              <a:t>DMC/DSMB charters</a:t>
            </a:r>
          </a:p>
          <a:p>
            <a:r>
              <a:rPr lang="en-US" dirty="0"/>
              <a:t>Training of potential committee members</a:t>
            </a:r>
          </a:p>
          <a:p>
            <a:r>
              <a:rPr lang="en-US" dirty="0"/>
              <a:t>Independent statistical centers preparing interim reports and presenting to committee</a:t>
            </a:r>
          </a:p>
          <a:p>
            <a:r>
              <a:rPr lang="en-US" dirty="0"/>
              <a:t>Maintaining confidentiality of interim data</a:t>
            </a:r>
          </a:p>
          <a:p>
            <a:r>
              <a:rPr lang="en-US" dirty="0"/>
              <a:t>A motivating example</a:t>
            </a:r>
          </a:p>
        </p:txBody>
      </p:sp>
    </p:spTree>
    <p:extLst>
      <p:ext uri="{BB962C8B-B14F-4D97-AF65-F5344CB8AC3E}">
        <p14:creationId xmlns:p14="http://schemas.microsoft.com/office/powerpoint/2010/main" val="1911022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82D3-C8EE-007B-CDC2-439775E8B54C}"/>
            </a:ext>
          </a:extLst>
        </p:cNvPr>
        <p:cNvGrpSpPr/>
        <p:nvPr/>
      </p:nvGrpSpPr>
      <p:grpSpPr>
        <a:xfrm>
          <a:off x="0" y="0"/>
          <a:ext cx="0" cy="0"/>
          <a:chOff x="0" y="0"/>
          <a:chExt cx="0" cy="0"/>
        </a:xfrm>
      </p:grpSpPr>
      <p:sp>
        <p:nvSpPr>
          <p:cNvPr id="58370" name="Text Box 2">
            <a:extLst>
              <a:ext uri="{FF2B5EF4-FFF2-40B4-BE49-F238E27FC236}">
                <a16:creationId xmlns:a16="http://schemas.microsoft.com/office/drawing/2014/main" id="{EBC4A667-7D15-3FFD-40A1-6B36EF38644B}"/>
              </a:ext>
            </a:extLst>
          </p:cNvPr>
          <p:cNvSpPr txBox="1">
            <a:spLocks noChangeArrowheads="1"/>
          </p:cNvSpPr>
          <p:nvPr/>
        </p:nvSpPr>
        <p:spPr bwMode="auto">
          <a:xfrm>
            <a:off x="1375173" y="1772842"/>
            <a:ext cx="6661952" cy="409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120015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60000"/>
              </a:lnSpc>
              <a:spcBef>
                <a:spcPct val="0"/>
              </a:spcBef>
              <a:spcAft>
                <a:spcPts val="0"/>
              </a:spcAft>
              <a:buNone/>
            </a:pPr>
            <a:endParaRPr lang="en-US" altLang="en-US" sz="2400" dirty="0">
              <a:solidFill>
                <a:srgbClr val="44546A"/>
              </a:solidFill>
            </a:endParaRPr>
          </a:p>
          <a:p>
            <a:pPr defTabSz="685800" fontAlgn="auto">
              <a:lnSpc>
                <a:spcPct val="80000"/>
              </a:lnSpc>
              <a:spcBef>
                <a:spcPct val="0"/>
              </a:spcBef>
              <a:spcAft>
                <a:spcPts val="0"/>
              </a:spcAft>
              <a:buNone/>
            </a:pPr>
            <a:r>
              <a:rPr lang="en-US" altLang="en-US" sz="2400" dirty="0">
                <a:solidFill>
                  <a:prstClr val="black"/>
                </a:solidFill>
              </a:rPr>
              <a:t>•</a:t>
            </a:r>
            <a:r>
              <a:rPr lang="en-US" altLang="en-US" sz="2400" dirty="0">
                <a:solidFill>
                  <a:srgbClr val="44546A"/>
                </a:solidFill>
              </a:rPr>
              <a:t>  </a:t>
            </a:r>
            <a:r>
              <a:rPr lang="en-US" altLang="en-US" sz="2100" b="1" dirty="0">
                <a:solidFill>
                  <a:prstClr val="black"/>
                </a:solidFill>
              </a:rPr>
              <a:t>Sponsors, Investigators, Care Givers</a:t>
            </a:r>
          </a:p>
          <a:p>
            <a:pPr defTabSz="685800" fontAlgn="auto">
              <a:lnSpc>
                <a:spcPct val="80000"/>
              </a:lnSpc>
              <a:spcBef>
                <a:spcPct val="0"/>
              </a:spcBef>
              <a:spcAft>
                <a:spcPts val="0"/>
              </a:spcAft>
              <a:buNone/>
            </a:pPr>
            <a:endParaRPr lang="en-US" altLang="en-US" sz="600" dirty="0">
              <a:solidFill>
                <a:prstClr val="black"/>
              </a:solidFill>
            </a:endParaRPr>
          </a:p>
          <a:p>
            <a:pPr defTabSz="685800" fontAlgn="auto">
              <a:lnSpc>
                <a:spcPct val="80000"/>
              </a:lnSpc>
              <a:spcBef>
                <a:spcPct val="0"/>
              </a:spcBef>
              <a:spcAft>
                <a:spcPts val="0"/>
              </a:spcAft>
              <a:buNone/>
            </a:pPr>
            <a:r>
              <a:rPr lang="en-US" altLang="en-US" sz="2400" dirty="0">
                <a:solidFill>
                  <a:prstClr val="black"/>
                </a:solidFill>
              </a:rPr>
              <a:t>      </a:t>
            </a:r>
            <a:r>
              <a:rPr lang="en-US" altLang="en-US" sz="2100" b="1" dirty="0">
                <a:solidFill>
                  <a:prstClr val="black"/>
                </a:solidFill>
              </a:rPr>
              <a:t>−</a:t>
            </a:r>
            <a:r>
              <a:rPr lang="en-US" altLang="en-US" sz="2100" dirty="0">
                <a:solidFill>
                  <a:prstClr val="black"/>
                </a:solidFill>
              </a:rPr>
              <a:t> Decision making responsibilities</a:t>
            </a:r>
          </a:p>
          <a:p>
            <a:pPr defTabSz="685800" fontAlgn="auto">
              <a:lnSpc>
                <a:spcPct val="80000"/>
              </a:lnSpc>
              <a:spcBef>
                <a:spcPct val="0"/>
              </a:spcBef>
              <a:spcAft>
                <a:spcPts val="0"/>
              </a:spcAft>
              <a:buNone/>
            </a:pPr>
            <a:r>
              <a:rPr lang="en-US" altLang="en-US" sz="2100" dirty="0">
                <a:solidFill>
                  <a:prstClr val="black"/>
                </a:solidFill>
              </a:rPr>
              <a:t>	     for design, conduct, &amp; analysis of the trial</a:t>
            </a:r>
          </a:p>
          <a:p>
            <a:pPr defTabSz="685800" fontAlgn="auto">
              <a:lnSpc>
                <a:spcPct val="80000"/>
              </a:lnSpc>
              <a:spcBef>
                <a:spcPct val="0"/>
              </a:spcBef>
              <a:spcAft>
                <a:spcPts val="0"/>
              </a:spcAft>
              <a:buNone/>
            </a:pPr>
            <a:r>
              <a:rPr lang="en-US" altLang="en-US" sz="2100" dirty="0">
                <a:solidFill>
                  <a:prstClr val="black"/>
                </a:solidFill>
              </a:rPr>
              <a:t>       </a:t>
            </a:r>
            <a:r>
              <a:rPr lang="en-US" altLang="en-US" sz="2100" b="1" dirty="0">
                <a:solidFill>
                  <a:prstClr val="black"/>
                </a:solidFill>
              </a:rPr>
              <a:t>−</a:t>
            </a:r>
            <a:r>
              <a:rPr lang="en-US" altLang="en-US" sz="2100" dirty="0">
                <a:solidFill>
                  <a:prstClr val="black"/>
                </a:solidFill>
              </a:rPr>
              <a:t> Primary patient care responsibilities</a:t>
            </a:r>
            <a:endParaRPr lang="en-US" altLang="en-US" sz="2400" dirty="0">
              <a:solidFill>
                <a:prstClr val="black"/>
              </a:solidFill>
            </a:endParaRPr>
          </a:p>
          <a:p>
            <a:pPr defTabSz="685800" fontAlgn="auto">
              <a:lnSpc>
                <a:spcPct val="60000"/>
              </a:lnSpc>
              <a:spcBef>
                <a:spcPct val="0"/>
              </a:spcBef>
              <a:spcAft>
                <a:spcPts val="0"/>
              </a:spcAft>
              <a:buNone/>
            </a:pPr>
            <a:endParaRPr lang="en-US" altLang="en-US" sz="2100" dirty="0">
              <a:solidFill>
                <a:prstClr val="black"/>
              </a:solidFill>
            </a:endParaRPr>
          </a:p>
          <a:p>
            <a:pPr defTabSz="685800" fontAlgn="auto">
              <a:lnSpc>
                <a:spcPct val="80000"/>
              </a:lnSpc>
              <a:spcBef>
                <a:spcPct val="0"/>
              </a:spcBef>
              <a:spcAft>
                <a:spcPts val="0"/>
              </a:spcAft>
              <a:buNone/>
            </a:pPr>
            <a:r>
              <a:rPr lang="en-US" altLang="en-US" sz="2400" dirty="0">
                <a:solidFill>
                  <a:prstClr val="black"/>
                </a:solidFill>
              </a:rPr>
              <a:t>•  </a:t>
            </a:r>
            <a:r>
              <a:rPr lang="en-US" altLang="en-US" sz="2100" b="1" dirty="0">
                <a:solidFill>
                  <a:prstClr val="black"/>
                </a:solidFill>
              </a:rPr>
              <a:t>Institutional Review Boards &amp; Regulatory Authorities</a:t>
            </a:r>
          </a:p>
          <a:p>
            <a:pPr defTabSz="685800" fontAlgn="auto">
              <a:lnSpc>
                <a:spcPct val="80000"/>
              </a:lnSpc>
              <a:spcBef>
                <a:spcPct val="0"/>
              </a:spcBef>
              <a:spcAft>
                <a:spcPts val="0"/>
              </a:spcAft>
              <a:buNone/>
            </a:pPr>
            <a:endParaRPr lang="en-US" altLang="en-US" sz="600" dirty="0">
              <a:solidFill>
                <a:prstClr val="black"/>
              </a:solidFill>
            </a:endParaRPr>
          </a:p>
          <a:p>
            <a:pPr defTabSz="685800" fontAlgn="auto">
              <a:lnSpc>
                <a:spcPct val="80000"/>
              </a:lnSpc>
              <a:spcBef>
                <a:spcPct val="0"/>
              </a:spcBef>
              <a:spcAft>
                <a:spcPts val="0"/>
              </a:spcAft>
              <a:buNone/>
            </a:pPr>
            <a:r>
              <a:rPr lang="en-US" altLang="en-US" sz="2400" dirty="0">
                <a:solidFill>
                  <a:prstClr val="black"/>
                </a:solidFill>
              </a:rPr>
              <a:t>      </a:t>
            </a:r>
            <a:r>
              <a:rPr lang="en-US" altLang="en-US" sz="2400" b="1" dirty="0">
                <a:solidFill>
                  <a:prstClr val="black"/>
                </a:solidFill>
              </a:rPr>
              <a:t>−</a:t>
            </a:r>
            <a:r>
              <a:rPr lang="en-US" altLang="en-US" sz="2100" dirty="0">
                <a:solidFill>
                  <a:prstClr val="black"/>
                </a:solidFill>
              </a:rPr>
              <a:t> Approval of ethics/science of the trial design</a:t>
            </a:r>
          </a:p>
          <a:p>
            <a:pPr defTabSz="685800" fontAlgn="auto">
              <a:lnSpc>
                <a:spcPct val="80000"/>
              </a:lnSpc>
              <a:spcBef>
                <a:spcPct val="0"/>
              </a:spcBef>
              <a:spcAft>
                <a:spcPts val="0"/>
              </a:spcAft>
              <a:buNone/>
            </a:pPr>
            <a:r>
              <a:rPr lang="en-US" altLang="en-US" sz="2100" dirty="0">
                <a:solidFill>
                  <a:prstClr val="black"/>
                </a:solidFill>
              </a:rPr>
              <a:t>       </a:t>
            </a:r>
            <a:r>
              <a:rPr lang="en-US" altLang="en-US" sz="2100" b="1" dirty="0">
                <a:solidFill>
                  <a:prstClr val="black"/>
                </a:solidFill>
              </a:rPr>
              <a:t>−</a:t>
            </a:r>
            <a:r>
              <a:rPr lang="en-US" altLang="en-US" sz="2100" dirty="0">
                <a:solidFill>
                  <a:prstClr val="black"/>
                </a:solidFill>
              </a:rPr>
              <a:t> Ongoing monitoring of SUSARs &amp; SAEs</a:t>
            </a:r>
            <a:endParaRPr lang="en-US" altLang="en-US" sz="2400" dirty="0">
              <a:solidFill>
                <a:prstClr val="black"/>
              </a:solidFill>
            </a:endParaRPr>
          </a:p>
          <a:p>
            <a:pPr defTabSz="685800" fontAlgn="auto">
              <a:lnSpc>
                <a:spcPct val="80000"/>
              </a:lnSpc>
              <a:spcBef>
                <a:spcPct val="0"/>
              </a:spcBef>
              <a:spcAft>
                <a:spcPts val="0"/>
              </a:spcAft>
              <a:buNone/>
            </a:pPr>
            <a:r>
              <a:rPr lang="en-US" altLang="en-US" sz="2100" dirty="0">
                <a:solidFill>
                  <a:prstClr val="black"/>
                </a:solidFill>
              </a:rPr>
              <a:t> </a:t>
            </a:r>
          </a:p>
          <a:p>
            <a:pPr defTabSz="685800" fontAlgn="auto">
              <a:lnSpc>
                <a:spcPct val="80000"/>
              </a:lnSpc>
              <a:spcBef>
                <a:spcPct val="0"/>
              </a:spcBef>
              <a:spcAft>
                <a:spcPts val="0"/>
              </a:spcAft>
              <a:buNone/>
            </a:pPr>
            <a:r>
              <a:rPr lang="en-US" altLang="en-US" sz="2400" dirty="0">
                <a:solidFill>
                  <a:prstClr val="black"/>
                </a:solidFill>
              </a:rPr>
              <a:t>•  </a:t>
            </a:r>
            <a:r>
              <a:rPr lang="en-US" altLang="en-US" sz="2100" b="1" dirty="0">
                <a:solidFill>
                  <a:prstClr val="black"/>
                </a:solidFill>
              </a:rPr>
              <a:t>Data Monitoring Committees (DMCs)</a:t>
            </a:r>
          </a:p>
          <a:p>
            <a:pPr defTabSz="685800" fontAlgn="auto">
              <a:lnSpc>
                <a:spcPct val="80000"/>
              </a:lnSpc>
              <a:spcBef>
                <a:spcPct val="0"/>
              </a:spcBef>
              <a:spcAft>
                <a:spcPts val="0"/>
              </a:spcAft>
              <a:buNone/>
            </a:pPr>
            <a:endParaRPr lang="en-US" altLang="en-US" sz="600" dirty="0">
              <a:solidFill>
                <a:prstClr val="black"/>
              </a:solidFill>
            </a:endParaRPr>
          </a:p>
          <a:p>
            <a:pPr defTabSz="685800" fontAlgn="auto">
              <a:lnSpc>
                <a:spcPct val="80000"/>
              </a:lnSpc>
              <a:spcBef>
                <a:spcPct val="0"/>
              </a:spcBef>
              <a:spcAft>
                <a:spcPts val="0"/>
              </a:spcAft>
              <a:buNone/>
            </a:pPr>
            <a:r>
              <a:rPr lang="en-US" altLang="en-US" sz="2400" dirty="0">
                <a:solidFill>
                  <a:prstClr val="black"/>
                </a:solidFill>
              </a:rPr>
              <a:t>      </a:t>
            </a:r>
            <a:r>
              <a:rPr lang="en-US" altLang="en-US" sz="2100" b="1" dirty="0">
                <a:solidFill>
                  <a:prstClr val="black"/>
                </a:solidFill>
              </a:rPr>
              <a:t>−</a:t>
            </a:r>
            <a:r>
              <a:rPr lang="en-US" altLang="en-US" sz="2100" dirty="0">
                <a:solidFill>
                  <a:prstClr val="black"/>
                </a:solidFill>
              </a:rPr>
              <a:t> Sole access during conduct of the clinical trial to:</a:t>
            </a:r>
          </a:p>
          <a:p>
            <a:pPr marL="900113" lvl="1" indent="-342900" defTabSz="685800" fontAlgn="auto">
              <a:lnSpc>
                <a:spcPct val="80000"/>
              </a:lnSpc>
              <a:spcBef>
                <a:spcPct val="0"/>
              </a:spcBef>
              <a:spcAft>
                <a:spcPts val="0"/>
              </a:spcAft>
              <a:buFont typeface="Wingdings" panose="05000000000000000000" pitchFamily="2" charset="2"/>
              <a:buChar char="Ø"/>
            </a:pPr>
            <a:r>
              <a:rPr lang="en-US" altLang="en-US" sz="2100" dirty="0">
                <a:solidFill>
                  <a:prstClr val="black"/>
                </a:solidFill>
              </a:rPr>
              <a:t> Aggregated efficacy/safety data across the trial 	</a:t>
            </a:r>
          </a:p>
          <a:p>
            <a:pPr marL="900113" lvl="1" indent="-342900" defTabSz="685800" fontAlgn="auto">
              <a:lnSpc>
                <a:spcPct val="80000"/>
              </a:lnSpc>
              <a:spcBef>
                <a:spcPct val="0"/>
              </a:spcBef>
              <a:spcAft>
                <a:spcPts val="0"/>
              </a:spcAft>
              <a:buFont typeface="Wingdings" panose="05000000000000000000" pitchFamily="2" charset="2"/>
              <a:buChar char="Ø"/>
            </a:pPr>
            <a:r>
              <a:rPr lang="en-US" altLang="en-US" sz="2100" dirty="0">
                <a:solidFill>
                  <a:prstClr val="black"/>
                </a:solidFill>
              </a:rPr>
              <a:t> Unblinded by treatment group</a:t>
            </a:r>
            <a:r>
              <a:rPr lang="en-US" altLang="en-US" sz="2400" dirty="0">
                <a:solidFill>
                  <a:prstClr val="black"/>
                </a:solidFill>
              </a:rPr>
              <a:t>	</a:t>
            </a:r>
          </a:p>
        </p:txBody>
      </p:sp>
      <p:sp>
        <p:nvSpPr>
          <p:cNvPr id="58371" name="Line 3">
            <a:extLst>
              <a:ext uri="{FF2B5EF4-FFF2-40B4-BE49-F238E27FC236}">
                <a16:creationId xmlns:a16="http://schemas.microsoft.com/office/drawing/2014/main" id="{D0E1B17D-804D-23EF-B981-D3EB4E09664A}"/>
              </a:ext>
            </a:extLst>
          </p:cNvPr>
          <p:cNvSpPr>
            <a:spLocks noChangeShapeType="1"/>
          </p:cNvSpPr>
          <p:nvPr/>
        </p:nvSpPr>
        <p:spPr bwMode="auto">
          <a:xfrm>
            <a:off x="1428750" y="18288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58372" name="Text Box 4">
            <a:extLst>
              <a:ext uri="{FF2B5EF4-FFF2-40B4-BE49-F238E27FC236}">
                <a16:creationId xmlns:a16="http://schemas.microsoft.com/office/drawing/2014/main" id="{D8AF5F97-5D37-6F27-7AE8-4A9F0D5BAB4B}"/>
              </a:ext>
            </a:extLst>
          </p:cNvPr>
          <p:cNvSpPr txBox="1">
            <a:spLocks noChangeArrowheads="1"/>
          </p:cNvSpPr>
          <p:nvPr/>
        </p:nvSpPr>
        <p:spPr bwMode="auto">
          <a:xfrm>
            <a:off x="1143000" y="971550"/>
            <a:ext cx="702945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80000"/>
              </a:lnSpc>
              <a:spcBef>
                <a:spcPct val="0"/>
              </a:spcBef>
              <a:spcAft>
                <a:spcPts val="0"/>
              </a:spcAft>
              <a:buNone/>
            </a:pPr>
            <a:r>
              <a:rPr lang="en-US" altLang="en-US" sz="3300" dirty="0">
                <a:solidFill>
                  <a:prstClr val="black"/>
                </a:solidFill>
              </a:rPr>
              <a:t>         </a:t>
            </a:r>
            <a:r>
              <a:rPr lang="en-US" altLang="en-US" sz="2100" dirty="0">
                <a:solidFill>
                  <a:prstClr val="black"/>
                </a:solidFill>
              </a:rPr>
              <a:t>Oversight Bodies in Ongoing Clinical Trials:</a:t>
            </a:r>
          </a:p>
          <a:p>
            <a:pPr defTabSz="685800" fontAlgn="auto">
              <a:lnSpc>
                <a:spcPct val="80000"/>
              </a:lnSpc>
              <a:spcBef>
                <a:spcPct val="0"/>
              </a:spcBef>
              <a:spcAft>
                <a:spcPts val="0"/>
              </a:spcAft>
              <a:buNone/>
            </a:pPr>
            <a:r>
              <a:rPr lang="en-US" altLang="en-US" sz="2100" dirty="0">
                <a:solidFill>
                  <a:prstClr val="black"/>
                </a:solidFill>
              </a:rPr>
              <a:t>                         Partnership of Responsibilities</a:t>
            </a:r>
          </a:p>
        </p:txBody>
      </p:sp>
      <p:sp>
        <p:nvSpPr>
          <p:cNvPr id="2" name="TextBox 1">
            <a:extLst>
              <a:ext uri="{FF2B5EF4-FFF2-40B4-BE49-F238E27FC236}">
                <a16:creationId xmlns:a16="http://schemas.microsoft.com/office/drawing/2014/main" id="{CC5B216F-A784-4003-3F32-5676C580502C}"/>
              </a:ext>
            </a:extLst>
          </p:cNvPr>
          <p:cNvSpPr txBox="1"/>
          <p:nvPr/>
        </p:nvSpPr>
        <p:spPr>
          <a:xfrm>
            <a:off x="6937408" y="5563017"/>
            <a:ext cx="1618776" cy="300082"/>
          </a:xfrm>
          <a:prstGeom prst="rect">
            <a:avLst/>
          </a:prstGeom>
          <a:noFill/>
        </p:spPr>
        <p:txBody>
          <a:bodyPr wrap="none" rtlCol="0">
            <a:spAutoFit/>
          </a:bodyPr>
          <a:lstStyle/>
          <a:p>
            <a:pPr defTabSz="685800" fontAlgn="auto">
              <a:spcBef>
                <a:spcPts val="0"/>
              </a:spcBef>
              <a:spcAft>
                <a:spcPts val="0"/>
              </a:spcAft>
            </a:pPr>
            <a:r>
              <a:rPr lang="en-US" sz="1350" i="1" dirty="0">
                <a:solidFill>
                  <a:prstClr val="black"/>
                </a:solidFill>
                <a:latin typeface="Calibri" panose="020F0502020204030204"/>
              </a:rPr>
              <a:t>Being “Trustworthy”</a:t>
            </a:r>
          </a:p>
        </p:txBody>
      </p:sp>
    </p:spTree>
    <p:extLst>
      <p:ext uri="{BB962C8B-B14F-4D97-AF65-F5344CB8AC3E}">
        <p14:creationId xmlns:p14="http://schemas.microsoft.com/office/powerpoint/2010/main" val="3962781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a:extLst>
              <a:ext uri="{FF2B5EF4-FFF2-40B4-BE49-F238E27FC236}">
                <a16:creationId xmlns:a16="http://schemas.microsoft.com/office/drawing/2014/main" id="{9B6DA440-0B66-4135-9777-5F4082632EB1}"/>
              </a:ext>
            </a:extLst>
          </p:cNvPr>
          <p:cNvSpPr txBox="1">
            <a:spLocks noChangeArrowheads="1"/>
          </p:cNvSpPr>
          <p:nvPr/>
        </p:nvSpPr>
        <p:spPr bwMode="auto">
          <a:xfrm>
            <a:off x="2004630" y="914400"/>
            <a:ext cx="51347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auto">
              <a:spcBef>
                <a:spcPct val="0"/>
              </a:spcBef>
              <a:spcAft>
                <a:spcPts val="0"/>
              </a:spcAft>
              <a:buNone/>
            </a:pPr>
            <a:r>
              <a:rPr lang="en-US" altLang="en-US" sz="2100">
                <a:solidFill>
                  <a:prstClr val="black"/>
                </a:solidFill>
              </a:rPr>
              <a:t>DMC Best Practices and Operating Principles</a:t>
            </a:r>
          </a:p>
          <a:p>
            <a:pPr algn="ctr" defTabSz="685800" fontAlgn="auto">
              <a:spcBef>
                <a:spcPct val="0"/>
              </a:spcBef>
              <a:spcAft>
                <a:spcPts val="0"/>
              </a:spcAft>
              <a:buNone/>
            </a:pPr>
            <a:endParaRPr lang="en-US" altLang="en-US" sz="2100">
              <a:solidFill>
                <a:prstClr val="black"/>
              </a:solidFill>
            </a:endParaRPr>
          </a:p>
        </p:txBody>
      </p:sp>
      <p:sp>
        <p:nvSpPr>
          <p:cNvPr id="208899" name="Text Box 3">
            <a:extLst>
              <a:ext uri="{FF2B5EF4-FFF2-40B4-BE49-F238E27FC236}">
                <a16:creationId xmlns:a16="http://schemas.microsoft.com/office/drawing/2014/main" id="{950A080B-742A-4CBF-A721-A835A05CCE05}"/>
              </a:ext>
            </a:extLst>
          </p:cNvPr>
          <p:cNvSpPr txBox="1">
            <a:spLocks noChangeArrowheads="1"/>
          </p:cNvSpPr>
          <p:nvPr/>
        </p:nvSpPr>
        <p:spPr bwMode="auto">
          <a:xfrm>
            <a:off x="1142850" y="1429140"/>
            <a:ext cx="7125983" cy="50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108585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buNone/>
            </a:pPr>
            <a:endParaRPr lang="en-US" altLang="en-US" sz="600" dirty="0">
              <a:solidFill>
                <a:srgbClr val="44546A"/>
              </a:solidFill>
            </a:endParaRPr>
          </a:p>
          <a:p>
            <a:pPr defTabSz="685800" fontAlgn="auto">
              <a:lnSpc>
                <a:spcPct val="90000"/>
              </a:lnSpc>
              <a:spcBef>
                <a:spcPct val="0"/>
              </a:spcBef>
              <a:spcAft>
                <a:spcPts val="0"/>
              </a:spcAft>
            </a:pPr>
            <a:r>
              <a:rPr lang="en-US" altLang="en-US" sz="2100" dirty="0">
                <a:solidFill>
                  <a:prstClr val="black"/>
                </a:solidFill>
              </a:rPr>
              <a:t> DMC chairs and members need better training opportunities </a:t>
            </a:r>
          </a:p>
          <a:p>
            <a:pPr defTabSz="685800" fontAlgn="auto">
              <a:lnSpc>
                <a:spcPct val="90000"/>
              </a:lnSpc>
              <a:spcBef>
                <a:spcPct val="0"/>
              </a:spcBef>
              <a:spcAft>
                <a:spcPts val="0"/>
              </a:spcAft>
              <a:buNone/>
            </a:pPr>
            <a:r>
              <a:rPr lang="en-US" altLang="en-US" sz="2100" dirty="0">
                <a:solidFill>
                  <a:prstClr val="black"/>
                </a:solidFill>
              </a:rPr>
              <a:t>      </a:t>
            </a:r>
            <a:r>
              <a:rPr lang="en-US" altLang="en-US" sz="1800" dirty="0">
                <a:solidFill>
                  <a:prstClr val="black"/>
                </a:solidFill>
              </a:rPr>
              <a:t>─ through didactic instructions &amp; an apprenticeship approach</a:t>
            </a:r>
            <a:endParaRPr lang="en-US" altLang="en-US" sz="2100" dirty="0">
              <a:solidFill>
                <a:prstClr val="black"/>
              </a:solidFill>
            </a:endParaRPr>
          </a:p>
          <a:p>
            <a:pPr defTabSz="685800" fontAlgn="auto">
              <a:lnSpc>
                <a:spcPct val="90000"/>
              </a:lnSpc>
              <a:spcBef>
                <a:spcPct val="0"/>
              </a:spcBef>
              <a:spcAft>
                <a:spcPts val="0"/>
              </a:spcAft>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DMC members should be protected against legal liability</a:t>
            </a:r>
          </a:p>
          <a:p>
            <a:pPr defTabSz="685800" fontAlgn="auto">
              <a:lnSpc>
                <a:spcPct val="90000"/>
              </a:lnSpc>
              <a:spcBef>
                <a:spcPct val="0"/>
              </a:spcBef>
              <a:spcAft>
                <a:spcPts val="0"/>
              </a:spcAft>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Maintain confidentiality: ↓ pre-judgment </a:t>
            </a:r>
            <a:r>
              <a:rPr lang="en-US" altLang="en-US" sz="2100" b="1" dirty="0">
                <a:solidFill>
                  <a:prstClr val="black"/>
                </a:solidFill>
                <a:sym typeface="Symbol" panose="05050102010706020507" pitchFamily="18" charset="2"/>
              </a:rPr>
              <a:t></a:t>
            </a:r>
            <a:r>
              <a:rPr lang="en-US" altLang="en-US" sz="2100" dirty="0">
                <a:solidFill>
                  <a:prstClr val="black"/>
                </a:solidFill>
              </a:rPr>
              <a:t> ↑ trial integrity</a:t>
            </a:r>
            <a:endParaRPr lang="en-US" altLang="en-US" sz="600" dirty="0">
              <a:solidFill>
                <a:prstClr val="black"/>
              </a:solidFill>
            </a:endParaRPr>
          </a:p>
          <a:p>
            <a:pPr defTabSz="685800" fontAlgn="auto">
              <a:lnSpc>
                <a:spcPct val="90000"/>
              </a:lnSpc>
              <a:spcBef>
                <a:spcPct val="0"/>
              </a:spcBef>
              <a:spcAft>
                <a:spcPts val="0"/>
              </a:spcAft>
              <a:buNone/>
            </a:pPr>
            <a:r>
              <a:rPr lang="en-US" altLang="en-US" sz="600" dirty="0">
                <a:solidFill>
                  <a:prstClr val="black"/>
                </a:solidFill>
              </a:rPr>
              <a:t>                    </a:t>
            </a:r>
            <a:r>
              <a:rPr lang="en-US" altLang="en-US" sz="1800" dirty="0">
                <a:solidFill>
                  <a:prstClr val="black"/>
                </a:solidFill>
              </a:rPr>
              <a:t>─ DMCs need ongoing access </a:t>
            </a:r>
            <a:r>
              <a:rPr lang="en-US" altLang="en-US" sz="1800" dirty="0" err="1">
                <a:solidFill>
                  <a:prstClr val="black"/>
                </a:solidFill>
              </a:rPr>
              <a:t>to</a:t>
            </a:r>
            <a:r>
              <a:rPr lang="en-US" altLang="en-US" sz="1800" i="1" dirty="0" err="1">
                <a:solidFill>
                  <a:prstClr val="black"/>
                </a:solidFill>
              </a:rPr>
              <a:t>‘unblinded</a:t>
            </a:r>
            <a:r>
              <a:rPr lang="en-US" altLang="en-US" sz="1800" i="1" dirty="0">
                <a:solidFill>
                  <a:prstClr val="black"/>
                </a:solidFill>
              </a:rPr>
              <a:t>’ </a:t>
            </a:r>
            <a:r>
              <a:rPr lang="en-US" altLang="en-US" sz="1800" dirty="0">
                <a:solidFill>
                  <a:prstClr val="black"/>
                </a:solidFill>
              </a:rPr>
              <a:t>efficacy and safety data</a:t>
            </a:r>
          </a:p>
          <a:p>
            <a:pPr defTabSz="685800" fontAlgn="auto">
              <a:lnSpc>
                <a:spcPct val="90000"/>
              </a:lnSpc>
              <a:spcBef>
                <a:spcPct val="0"/>
              </a:spcBef>
              <a:spcAft>
                <a:spcPts val="0"/>
              </a:spcAft>
              <a:buNone/>
            </a:pPr>
            <a:r>
              <a:rPr lang="en-US" altLang="en-US" sz="600" dirty="0">
                <a:solidFill>
                  <a:prstClr val="black"/>
                </a:solidFill>
              </a:rPr>
              <a:t>                    </a:t>
            </a:r>
            <a:r>
              <a:rPr lang="en-US" altLang="en-US" sz="1800" dirty="0">
                <a:solidFill>
                  <a:prstClr val="black"/>
                </a:solidFill>
              </a:rPr>
              <a:t>─ Access by others should be limited to a ‘need-to-know’ basis</a:t>
            </a:r>
          </a:p>
          <a:p>
            <a:pPr defTabSz="685800" fontAlgn="auto">
              <a:lnSpc>
                <a:spcPct val="90000"/>
              </a:lnSpc>
              <a:spcBef>
                <a:spcPct val="0"/>
              </a:spcBef>
              <a:spcAft>
                <a:spcPts val="0"/>
              </a:spcAft>
              <a:buNone/>
            </a:pPr>
            <a:r>
              <a:rPr lang="en-US" altLang="en-US" sz="1800" dirty="0">
                <a:solidFill>
                  <a:prstClr val="black"/>
                </a:solidFill>
              </a:rPr>
              <a:t>               </a:t>
            </a:r>
            <a:r>
              <a:rPr lang="en-US" altLang="en-US" sz="1500" dirty="0">
                <a:solidFill>
                  <a:prstClr val="black"/>
                </a:solidFill>
              </a:rPr>
              <a:t>(i.e., to safeguard patient interest and to protect trial integrity)</a:t>
            </a:r>
          </a:p>
          <a:p>
            <a:pPr defTabSz="685800" fontAlgn="auto">
              <a:lnSpc>
                <a:spcPct val="90000"/>
              </a:lnSpc>
              <a:spcBef>
                <a:spcPct val="0"/>
              </a:spcBef>
              <a:spcAft>
                <a:spcPts val="0"/>
              </a:spcAft>
              <a:buNone/>
            </a:pPr>
            <a:endParaRPr lang="en-US" altLang="en-US" sz="60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Overly rigid procedures can compromise DMC independence</a:t>
            </a:r>
            <a:endParaRPr lang="en-US" altLang="en-US" sz="600" dirty="0">
              <a:solidFill>
                <a:prstClr val="black"/>
              </a:solidFill>
            </a:endParaRPr>
          </a:p>
          <a:p>
            <a:pPr defTabSz="685800" fontAlgn="auto">
              <a:lnSpc>
                <a:spcPct val="90000"/>
              </a:lnSpc>
              <a:spcBef>
                <a:spcPct val="0"/>
              </a:spcBef>
              <a:spcAft>
                <a:spcPts val="0"/>
              </a:spcAft>
              <a:buNone/>
            </a:pPr>
            <a:r>
              <a:rPr lang="en-US" altLang="en-US" sz="1800" dirty="0">
                <a:solidFill>
                  <a:prstClr val="black"/>
                </a:solidFill>
              </a:rPr>
              <a:t>      ─ DMC Charters: providing principles to guide DMC processes </a:t>
            </a:r>
          </a:p>
          <a:p>
            <a:pPr defTabSz="685800" fontAlgn="auto">
              <a:lnSpc>
                <a:spcPct val="90000"/>
              </a:lnSpc>
              <a:spcBef>
                <a:spcPct val="0"/>
              </a:spcBef>
              <a:spcAft>
                <a:spcPts val="0"/>
              </a:spcAft>
              <a:buNone/>
            </a:pPr>
            <a:r>
              <a:rPr lang="en-US" altLang="en-US" sz="1800" dirty="0">
                <a:solidFill>
                  <a:prstClr val="black"/>
                </a:solidFill>
              </a:rPr>
              <a:t>                                          (rather than a rigid set of requirements)</a:t>
            </a:r>
          </a:p>
          <a:p>
            <a:pPr defTabSz="685800" fontAlgn="auto">
              <a:lnSpc>
                <a:spcPct val="90000"/>
              </a:lnSpc>
              <a:spcBef>
                <a:spcPct val="0"/>
              </a:spcBef>
              <a:spcAft>
                <a:spcPts val="0"/>
              </a:spcAft>
              <a:buNone/>
            </a:pPr>
            <a:r>
              <a:rPr lang="en-US" altLang="en-US" sz="1800" dirty="0">
                <a:solidFill>
                  <a:prstClr val="black"/>
                </a:solidFill>
              </a:rPr>
              <a:t>      ─ Developing DMC recommendations by consensus, not by voting</a:t>
            </a:r>
          </a:p>
          <a:p>
            <a:pPr defTabSz="685800" fontAlgn="auto">
              <a:lnSpc>
                <a:spcPct val="90000"/>
              </a:lnSpc>
              <a:spcBef>
                <a:spcPct val="0"/>
              </a:spcBef>
              <a:spcAft>
                <a:spcPts val="0"/>
              </a:spcAft>
              <a:buNone/>
            </a:pPr>
            <a:r>
              <a:rPr lang="en-US" altLang="en-US" sz="1800" dirty="0">
                <a:solidFill>
                  <a:prstClr val="black"/>
                </a:solidFill>
              </a:rPr>
              <a:t>      ─ DMC Meeting format: consider beginning with a Closed Session</a:t>
            </a:r>
          </a:p>
          <a:p>
            <a:pPr defTabSz="685800" fontAlgn="auto">
              <a:lnSpc>
                <a:spcPct val="90000"/>
              </a:lnSpc>
              <a:spcBef>
                <a:spcPct val="0"/>
              </a:spcBef>
              <a:spcAft>
                <a:spcPts val="0"/>
              </a:spcAft>
              <a:buNone/>
            </a:pPr>
            <a:r>
              <a:rPr lang="en-US" altLang="en-US" sz="1800" dirty="0">
                <a:solidFill>
                  <a:prstClr val="black"/>
                </a:solidFill>
              </a:rPr>
              <a:t>               </a:t>
            </a:r>
            <a:r>
              <a:rPr lang="en-US" altLang="en-US" sz="1500" dirty="0">
                <a:solidFill>
                  <a:prstClr val="black"/>
                </a:solidFill>
              </a:rPr>
              <a:t> (…to enhance independence and establish the DMC Chair’s leadership)</a:t>
            </a:r>
          </a:p>
          <a:p>
            <a:pPr defTabSz="685800" fontAlgn="auto">
              <a:lnSpc>
                <a:spcPct val="90000"/>
              </a:lnSpc>
              <a:spcBef>
                <a:spcPct val="0"/>
              </a:spcBef>
              <a:spcAft>
                <a:spcPts val="0"/>
              </a:spcAft>
              <a:buNone/>
            </a:pPr>
            <a:endParaRPr lang="en-US" altLang="en-US" sz="750" dirty="0">
              <a:solidFill>
                <a:prstClr val="black"/>
              </a:solidFill>
            </a:endParaRPr>
          </a:p>
          <a:p>
            <a:pPr defTabSz="685800" fontAlgn="auto">
              <a:lnSpc>
                <a:spcPct val="90000"/>
              </a:lnSpc>
              <a:spcBef>
                <a:spcPct val="0"/>
              </a:spcBef>
              <a:spcAft>
                <a:spcPts val="0"/>
              </a:spcAft>
            </a:pPr>
            <a:r>
              <a:rPr lang="en-US" altLang="en-US" sz="2100" dirty="0">
                <a:solidFill>
                  <a:prstClr val="black"/>
                </a:solidFill>
              </a:rPr>
              <a:t> The ISRG needs experience, access, and flexibilities</a:t>
            </a:r>
          </a:p>
          <a:p>
            <a:pPr defTabSz="685800" fontAlgn="auto">
              <a:lnSpc>
                <a:spcPct val="90000"/>
              </a:lnSpc>
              <a:spcBef>
                <a:spcPct val="0"/>
              </a:spcBef>
              <a:spcAft>
                <a:spcPts val="0"/>
              </a:spcAft>
            </a:pPr>
            <a:endParaRPr lang="en-US" altLang="en-US" sz="600" dirty="0">
              <a:solidFill>
                <a:prstClr val="black"/>
              </a:solidFill>
            </a:endParaRPr>
          </a:p>
          <a:p>
            <a:pPr defTabSz="685800" fontAlgn="auto">
              <a:lnSpc>
                <a:spcPct val="90000"/>
              </a:lnSpc>
              <a:spcBef>
                <a:spcPct val="0"/>
              </a:spcBef>
              <a:spcAft>
                <a:spcPts val="0"/>
              </a:spcAft>
            </a:pPr>
            <a:endParaRPr lang="en-US" altLang="en-US" sz="2100" dirty="0">
              <a:solidFill>
                <a:srgbClr val="44546A"/>
              </a:solidFill>
            </a:endParaRPr>
          </a:p>
          <a:p>
            <a:pPr defTabSz="685800" fontAlgn="auto">
              <a:lnSpc>
                <a:spcPct val="90000"/>
              </a:lnSpc>
              <a:spcBef>
                <a:spcPct val="0"/>
              </a:spcBef>
              <a:spcAft>
                <a:spcPts val="0"/>
              </a:spcAft>
              <a:buNone/>
            </a:pPr>
            <a:r>
              <a:rPr lang="en-US" altLang="en-US" sz="2100" dirty="0">
                <a:solidFill>
                  <a:prstClr val="black"/>
                </a:solidFill>
              </a:rPr>
              <a:t> </a:t>
            </a:r>
          </a:p>
        </p:txBody>
      </p:sp>
      <p:sp>
        <p:nvSpPr>
          <p:cNvPr id="208900" name="Line 4">
            <a:extLst>
              <a:ext uri="{FF2B5EF4-FFF2-40B4-BE49-F238E27FC236}">
                <a16:creationId xmlns:a16="http://schemas.microsoft.com/office/drawing/2014/main" id="{E03D5321-B3B2-45F0-98CE-37154D73F756}"/>
              </a:ext>
            </a:extLst>
          </p:cNvPr>
          <p:cNvSpPr>
            <a:spLocks noChangeShapeType="1"/>
          </p:cNvSpPr>
          <p:nvPr/>
        </p:nvSpPr>
        <p:spPr bwMode="auto">
          <a:xfrm>
            <a:off x="1346599" y="1369219"/>
            <a:ext cx="6450806"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US" sz="1350">
              <a:solidFill>
                <a:prstClr val="black"/>
              </a:solidFill>
              <a:latin typeface="Calibri" panose="020F05020202040302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3B8B2-9E4B-137B-62A8-364DB679863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B6E5B0E-9028-1CDB-D7CD-A94E200BEA31}"/>
              </a:ext>
            </a:extLst>
          </p:cNvPr>
          <p:cNvSpPr>
            <a:spLocks noGrp="1"/>
          </p:cNvSpPr>
          <p:nvPr>
            <p:ph type="body" sz="quarter" idx="10"/>
          </p:nvPr>
        </p:nvSpPr>
        <p:spPr>
          <a:xfrm>
            <a:off x="322660" y="1692137"/>
            <a:ext cx="8498681" cy="2947001"/>
          </a:xfrm>
        </p:spPr>
        <p:txBody>
          <a:bodyPr>
            <a:normAutofit/>
          </a:bodyPr>
          <a:lstStyle/>
          <a:p>
            <a:r>
              <a:rPr lang="en-US" sz="4500" dirty="0">
                <a:effectLst>
                  <a:outerShdw blurRad="38100" dist="38100" dir="2700000" algn="tl">
                    <a:srgbClr val="000000">
                      <a:alpha val="43137"/>
                    </a:srgbClr>
                  </a:outerShdw>
                </a:effectLst>
              </a:rPr>
              <a:t>Founders Lecture</a:t>
            </a:r>
          </a:p>
        </p:txBody>
      </p:sp>
    </p:spTree>
    <p:extLst>
      <p:ext uri="{BB962C8B-B14F-4D97-AF65-F5344CB8AC3E}">
        <p14:creationId xmlns:p14="http://schemas.microsoft.com/office/powerpoint/2010/main" val="376811603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9828-33B3-EBE9-486F-ED21F8E79D51}"/>
              </a:ext>
            </a:extLst>
          </p:cNvPr>
          <p:cNvSpPr>
            <a:spLocks noGrp="1"/>
          </p:cNvSpPr>
          <p:nvPr>
            <p:ph type="title"/>
          </p:nvPr>
        </p:nvSpPr>
        <p:spPr/>
        <p:txBody>
          <a:bodyPr/>
          <a:lstStyle/>
          <a:p>
            <a:r>
              <a:rPr lang="en-US" dirty="0"/>
              <a:t>FORMAT</a:t>
            </a:r>
          </a:p>
        </p:txBody>
      </p:sp>
      <p:sp>
        <p:nvSpPr>
          <p:cNvPr id="3" name="Content Placeholder 2">
            <a:extLst>
              <a:ext uri="{FF2B5EF4-FFF2-40B4-BE49-F238E27FC236}">
                <a16:creationId xmlns:a16="http://schemas.microsoft.com/office/drawing/2014/main" id="{6129CBB5-D475-B730-019E-DE32EBE41B6C}"/>
              </a:ext>
            </a:extLst>
          </p:cNvPr>
          <p:cNvSpPr>
            <a:spLocks noGrp="1"/>
          </p:cNvSpPr>
          <p:nvPr>
            <p:ph idx="1"/>
          </p:nvPr>
        </p:nvSpPr>
        <p:spPr>
          <a:xfrm>
            <a:off x="739775" y="825500"/>
            <a:ext cx="7826375" cy="2402935"/>
          </a:xfrm>
        </p:spPr>
        <p:txBody>
          <a:bodyPr/>
          <a:lstStyle/>
          <a:p>
            <a:r>
              <a:rPr lang="en-US" dirty="0"/>
              <a:t>Each panelist will briefly address one of these issues and raise potential areas for improvement</a:t>
            </a:r>
          </a:p>
          <a:p>
            <a:r>
              <a:rPr lang="en-US" dirty="0"/>
              <a:t>Following discussion of the topics, session will be open to audience questions and comments</a:t>
            </a:r>
          </a:p>
        </p:txBody>
      </p:sp>
    </p:spTree>
    <p:extLst>
      <p:ext uri="{BB962C8B-B14F-4D97-AF65-F5344CB8AC3E}">
        <p14:creationId xmlns:p14="http://schemas.microsoft.com/office/powerpoint/2010/main" val="263973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1207-1F32-4206-9B81-8C0F740EC76D}"/>
              </a:ext>
            </a:extLst>
          </p:cNvPr>
          <p:cNvSpPr>
            <a:spLocks noGrp="1"/>
          </p:cNvSpPr>
          <p:nvPr>
            <p:ph type="ctrTitle"/>
          </p:nvPr>
        </p:nvSpPr>
        <p:spPr>
          <a:xfrm>
            <a:off x="685800" y="838200"/>
            <a:ext cx="7772400" cy="1676400"/>
          </a:xfrm>
        </p:spPr>
        <p:txBody>
          <a:bodyPr/>
          <a:lstStyle/>
          <a:p>
            <a:pPr>
              <a:defRPr/>
            </a:pPr>
            <a:r>
              <a:rPr lang="en-US" dirty="0"/>
              <a:t>DMC Charter Transparency</a:t>
            </a:r>
          </a:p>
        </p:txBody>
      </p:sp>
      <p:sp>
        <p:nvSpPr>
          <p:cNvPr id="4099" name="Subtitle 2">
            <a:extLst>
              <a:ext uri="{FF2B5EF4-FFF2-40B4-BE49-F238E27FC236}">
                <a16:creationId xmlns:a16="http://schemas.microsoft.com/office/drawing/2014/main" id="{E42422FA-6212-4747-AFEF-768C0CC15624}"/>
              </a:ext>
            </a:extLst>
          </p:cNvPr>
          <p:cNvSpPr>
            <a:spLocks noGrp="1" noChangeArrowheads="1"/>
          </p:cNvSpPr>
          <p:nvPr>
            <p:ph type="subTitle" idx="1"/>
          </p:nvPr>
        </p:nvSpPr>
        <p:spPr>
          <a:xfrm>
            <a:off x="838200" y="3048000"/>
            <a:ext cx="7315200" cy="2971800"/>
          </a:xfrm>
        </p:spPr>
        <p:txBody>
          <a:bodyPr/>
          <a:lstStyle/>
          <a:p>
            <a:r>
              <a:rPr lang="en-US" altLang="en-US"/>
              <a:t>David L DeMets, PhD</a:t>
            </a:r>
          </a:p>
          <a:p>
            <a:r>
              <a:rPr lang="en-US" altLang="en-US"/>
              <a:t>Max Halperin Emeritus Professor of Biostatistics</a:t>
            </a:r>
          </a:p>
          <a:p>
            <a:r>
              <a:rPr lang="en-US" altLang="en-US"/>
              <a:t>University of Wisconsin-Madison</a:t>
            </a:r>
          </a:p>
        </p:txBody>
      </p:sp>
      <p:sp>
        <p:nvSpPr>
          <p:cNvPr id="4100" name="Slide Number Placeholder 3">
            <a:extLst>
              <a:ext uri="{FF2B5EF4-FFF2-40B4-BE49-F238E27FC236}">
                <a16:creationId xmlns:a16="http://schemas.microsoft.com/office/drawing/2014/main" id="{2EE51151-D604-4AD0-9F21-D1180774F84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6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2800" b="1">
                <a:solidFill>
                  <a:schemeClr val="tx1"/>
                </a:solidFill>
                <a:latin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lr>
                <a:schemeClr val="accent2"/>
              </a:buClr>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3C775513-62BD-443F-920F-47905B9E52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58D0-F930-47B0-B2B4-A2504D1183C0}"/>
              </a:ext>
            </a:extLst>
          </p:cNvPr>
          <p:cNvSpPr>
            <a:spLocks noGrp="1"/>
          </p:cNvSpPr>
          <p:nvPr>
            <p:ph type="title"/>
          </p:nvPr>
        </p:nvSpPr>
        <p:spPr/>
        <p:txBody>
          <a:bodyPr/>
          <a:lstStyle/>
          <a:p>
            <a:pPr>
              <a:defRPr/>
            </a:pPr>
            <a:r>
              <a:rPr lang="en-US" dirty="0"/>
              <a:t>Key RCT Documents</a:t>
            </a:r>
          </a:p>
        </p:txBody>
      </p:sp>
      <p:sp>
        <p:nvSpPr>
          <p:cNvPr id="5123" name="Content Placeholder 2">
            <a:extLst>
              <a:ext uri="{FF2B5EF4-FFF2-40B4-BE49-F238E27FC236}">
                <a16:creationId xmlns:a16="http://schemas.microsoft.com/office/drawing/2014/main" id="{A324CDF5-284F-4C9C-B1BB-2AE632F82F8A}"/>
              </a:ext>
            </a:extLst>
          </p:cNvPr>
          <p:cNvSpPr>
            <a:spLocks noGrp="1" noChangeArrowheads="1"/>
          </p:cNvSpPr>
          <p:nvPr>
            <p:ph idx="1"/>
          </p:nvPr>
        </p:nvSpPr>
        <p:spPr/>
        <p:txBody>
          <a:bodyPr/>
          <a:lstStyle/>
          <a:p>
            <a:r>
              <a:rPr lang="en-US" altLang="en-US" dirty="0"/>
              <a:t>Protocol</a:t>
            </a:r>
          </a:p>
          <a:p>
            <a:r>
              <a:rPr lang="en-US" altLang="en-US" dirty="0"/>
              <a:t>Informed Consent</a:t>
            </a:r>
          </a:p>
          <a:p>
            <a:r>
              <a:rPr lang="en-US" altLang="en-US" dirty="0"/>
              <a:t>Data Collection “Forms”</a:t>
            </a:r>
          </a:p>
          <a:p>
            <a:r>
              <a:rPr lang="en-US" altLang="en-US" dirty="0"/>
              <a:t>Statistical Analysis Plan (SAP)</a:t>
            </a:r>
          </a:p>
          <a:p>
            <a:r>
              <a:rPr lang="en-US" altLang="en-US" dirty="0">
                <a:solidFill>
                  <a:srgbClr val="0000FF"/>
                </a:solidFill>
              </a:rPr>
              <a:t> Data Monitoring Committee Charter</a:t>
            </a:r>
          </a:p>
          <a:p>
            <a:r>
              <a:rPr lang="en-US" altLang="en-US" dirty="0"/>
              <a:t>Final Report or Publication</a:t>
            </a:r>
          </a:p>
        </p:txBody>
      </p:sp>
      <p:sp>
        <p:nvSpPr>
          <p:cNvPr id="5124" name="Slide Number Placeholder 3">
            <a:extLst>
              <a:ext uri="{FF2B5EF4-FFF2-40B4-BE49-F238E27FC236}">
                <a16:creationId xmlns:a16="http://schemas.microsoft.com/office/drawing/2014/main" id="{73CCA962-1B97-4CE1-8E15-A455875472B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6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2800" b="1">
                <a:solidFill>
                  <a:schemeClr val="tx1"/>
                </a:solidFill>
                <a:latin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lr>
                <a:schemeClr val="accent2"/>
              </a:buClr>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5BE87142-692B-45FB-8C60-484BC80B31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DAB8-EA53-428B-B210-2E3472480509}"/>
              </a:ext>
            </a:extLst>
          </p:cNvPr>
          <p:cNvSpPr>
            <a:spLocks noGrp="1"/>
          </p:cNvSpPr>
          <p:nvPr>
            <p:ph type="title"/>
          </p:nvPr>
        </p:nvSpPr>
        <p:spPr>
          <a:xfrm>
            <a:off x="684213" y="228600"/>
            <a:ext cx="7769225" cy="609600"/>
          </a:xfrm>
        </p:spPr>
        <p:txBody>
          <a:bodyPr/>
          <a:lstStyle/>
          <a:p>
            <a:pPr>
              <a:defRPr/>
            </a:pPr>
            <a:r>
              <a:rPr lang="en-US" sz="4000" dirty="0"/>
              <a:t>DMC Charter</a:t>
            </a:r>
          </a:p>
        </p:txBody>
      </p:sp>
      <p:sp>
        <p:nvSpPr>
          <p:cNvPr id="6147" name="Content Placeholder 2">
            <a:extLst>
              <a:ext uri="{FF2B5EF4-FFF2-40B4-BE49-F238E27FC236}">
                <a16:creationId xmlns:a16="http://schemas.microsoft.com/office/drawing/2014/main" id="{4653C08E-2BED-4117-A379-BCABC573E576}"/>
              </a:ext>
            </a:extLst>
          </p:cNvPr>
          <p:cNvSpPr>
            <a:spLocks noGrp="1" noChangeArrowheads="1"/>
          </p:cNvSpPr>
          <p:nvPr>
            <p:ph idx="1"/>
          </p:nvPr>
        </p:nvSpPr>
        <p:spPr>
          <a:xfrm>
            <a:off x="457200" y="838200"/>
            <a:ext cx="8305800" cy="5486400"/>
          </a:xfrm>
        </p:spPr>
        <p:txBody>
          <a:bodyPr/>
          <a:lstStyle/>
          <a:p>
            <a:r>
              <a:rPr lang="en-US" altLang="en-US" sz="2400" dirty="0"/>
              <a:t>Describes DMC plan to monitor for:</a:t>
            </a:r>
          </a:p>
          <a:p>
            <a:pPr lvl="1"/>
            <a:r>
              <a:rPr lang="en-US" altLang="en-US" sz="2400" dirty="0"/>
              <a:t>Trial progress- </a:t>
            </a:r>
          </a:p>
          <a:p>
            <a:pPr lvl="2"/>
            <a:r>
              <a:rPr lang="en-US" altLang="en-US" dirty="0"/>
              <a:t>recruitment</a:t>
            </a:r>
          </a:p>
          <a:p>
            <a:pPr lvl="2"/>
            <a:r>
              <a:rPr lang="en-US" altLang="en-US" dirty="0"/>
              <a:t>Baseline balance</a:t>
            </a:r>
          </a:p>
          <a:p>
            <a:pPr lvl="2"/>
            <a:r>
              <a:rPr lang="en-US" altLang="en-US" dirty="0"/>
              <a:t>protocol compliance</a:t>
            </a:r>
          </a:p>
          <a:p>
            <a:pPr lvl="1"/>
            <a:r>
              <a:rPr lang="en-US" altLang="en-US" sz="2400" dirty="0"/>
              <a:t>Early evidence of benefit, harm or futility</a:t>
            </a:r>
          </a:p>
          <a:p>
            <a:r>
              <a:rPr lang="en-US" altLang="en-US" sz="2400" dirty="0"/>
              <a:t>Membership</a:t>
            </a:r>
          </a:p>
          <a:p>
            <a:r>
              <a:rPr lang="en-US" altLang="en-US" sz="2400" dirty="0"/>
              <a:t>Data collection &amp; quality</a:t>
            </a:r>
          </a:p>
          <a:p>
            <a:r>
              <a:rPr lang="en-US" altLang="en-US" sz="2400" dirty="0"/>
              <a:t>Frequency &amp; structure of meetings</a:t>
            </a:r>
          </a:p>
          <a:p>
            <a:r>
              <a:rPr lang="en-US" altLang="en-US" sz="2400" dirty="0"/>
              <a:t>Some statistical monitoring guidelines</a:t>
            </a:r>
          </a:p>
          <a:p>
            <a:r>
              <a:rPr lang="en-US" altLang="en-US" sz="2400" dirty="0"/>
              <a:t>Process for Recommendations</a:t>
            </a:r>
          </a:p>
          <a:p>
            <a:endParaRPr lang="en-US" altLang="en-US" dirty="0"/>
          </a:p>
        </p:txBody>
      </p:sp>
      <p:sp>
        <p:nvSpPr>
          <p:cNvPr id="6148" name="Slide Number Placeholder 3">
            <a:extLst>
              <a:ext uri="{FF2B5EF4-FFF2-40B4-BE49-F238E27FC236}">
                <a16:creationId xmlns:a16="http://schemas.microsoft.com/office/drawing/2014/main" id="{D5476AEE-E243-48E9-8776-C97F0931C04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6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2800" b="1">
                <a:solidFill>
                  <a:schemeClr val="tx1"/>
                </a:solidFill>
                <a:latin typeface="Arial" panose="020B0604020202020204" pitchFamily="34" charset="0"/>
              </a:defRPr>
            </a:lvl2pPr>
            <a:lvl3pPr marL="1143000" indent="-228600">
              <a:spcBef>
                <a:spcPct val="20000"/>
              </a:spcBef>
              <a:buClr>
                <a:schemeClr val="accent2"/>
              </a:buClr>
              <a:buFont typeface="Wingdings" panose="05000000000000000000" pitchFamily="2" charset="2"/>
              <a:buChar char="§"/>
              <a:defRPr sz="2400" b="1">
                <a:solidFill>
                  <a:schemeClr val="tx1"/>
                </a:solidFill>
                <a:latin typeface="Arial" panose="020B0604020202020204" pitchFamily="34" charset="0"/>
              </a:defRPr>
            </a:lvl3pPr>
            <a:lvl4pPr marL="1600200" indent="-228600">
              <a:spcBef>
                <a:spcPct val="20000"/>
              </a:spcBef>
              <a:buClr>
                <a:schemeClr val="accent2"/>
              </a:buClr>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fld id="{3CF01F3A-00C1-4381-9A9F-580AD8C264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Penn Medicine Template 2009">
  <a:themeElements>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2"/>
            </a:solidFill>
            <a:effectLst/>
            <a:latin typeface="Arial" charset="0"/>
          </a:defRPr>
        </a:defPPr>
      </a:lstStyle>
    </a:ln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FFFFFF"/>
      </a:lt1>
      <a:dk2>
        <a:srgbClr val="3366CC"/>
      </a:dk2>
      <a:lt2>
        <a:srgbClr val="808080"/>
      </a:lt2>
      <a:accent1>
        <a:srgbClr val="99CCFF"/>
      </a:accent1>
      <a:accent2>
        <a:srgbClr val="FF0000"/>
      </a:accent2>
      <a:accent3>
        <a:srgbClr val="FFFFFF"/>
      </a:accent3>
      <a:accent4>
        <a:srgbClr val="000000"/>
      </a:accent4>
      <a:accent5>
        <a:srgbClr val="CAE2FF"/>
      </a:accent5>
      <a:accent6>
        <a:srgbClr val="E70000"/>
      </a:accent6>
      <a:hlink>
        <a:srgbClr val="660066"/>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80000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8000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cri-rebrand-15aug2016">
  <a:themeElements>
    <a:clrScheme name="Custom 56">
      <a:dk1>
        <a:srgbClr val="063E89"/>
      </a:dk1>
      <a:lt1>
        <a:srgbClr val="FFFFFF"/>
      </a:lt1>
      <a:dk2>
        <a:srgbClr val="EAEAEA"/>
      </a:dk2>
      <a:lt2>
        <a:srgbClr val="373B43"/>
      </a:lt2>
      <a:accent1>
        <a:srgbClr val="EA3E31"/>
      </a:accent1>
      <a:accent2>
        <a:srgbClr val="F1792C"/>
      </a:accent2>
      <a:accent3>
        <a:srgbClr val="FECD60"/>
      </a:accent3>
      <a:accent4>
        <a:srgbClr val="92B700"/>
      </a:accent4>
      <a:accent5>
        <a:srgbClr val="1EA1C7"/>
      </a:accent5>
      <a:accent6>
        <a:srgbClr val="511A69"/>
      </a:accent6>
      <a:hlink>
        <a:srgbClr val="063E89"/>
      </a:hlink>
      <a:folHlink>
        <a:srgbClr val="BABA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a:defPPr>
      </a:lstStyle>
      <a:style>
        <a:lnRef idx="2">
          <a:schemeClr val="accent5"/>
        </a:lnRef>
        <a:fillRef idx="1">
          <a:schemeClr val="lt1"/>
        </a:fillRef>
        <a:effectRef idx="0">
          <a:schemeClr val="accent5"/>
        </a:effectRef>
        <a:fontRef idx="minor">
          <a:schemeClr val="dk1"/>
        </a:fontRef>
      </a:style>
    </a:spDef>
    <a:lnDef>
      <a:spPr>
        <a:noFill/>
        <a:ln w="25400" cap="flat" cmpd="sng" algn="ctr">
          <a:solidFill>
            <a:schemeClr val="accent5"/>
          </a:solidFill>
          <a:prstDash val="solid"/>
          <a:tailEnd type="none"/>
        </a:ln>
        <a:effectLst/>
      </a:spPr>
      <a:bodyPr/>
      <a:lstStyle/>
    </a:lnDef>
  </a:objectDefaults>
  <a:extraClrSchemeLst/>
  <a:extLst>
    <a:ext uri="{05A4C25C-085E-4340-85A3-A5531E510DB2}">
      <thm15:themeFamily xmlns:thm15="http://schemas.microsoft.com/office/thememl/2012/main" name="Test White" id="{AAEA8E22-24B2-8C4A-8C01-6B7E8EAF2A95}" vid="{6A427626-D42F-D44E-8DA6-2039048E1470}"/>
    </a:ext>
  </a:extLst>
</a:theme>
</file>

<file path=ppt/theme/theme4.xml><?xml version="1.0" encoding="utf-8"?>
<a:theme xmlns:a="http://schemas.openxmlformats.org/drawingml/2006/main" name="Foundry">
  <a:themeElements>
    <a:clrScheme name="Custom 9">
      <a:dk1>
        <a:srgbClr val="535B6B"/>
      </a:dk1>
      <a:lt1>
        <a:srgbClr val="B3C6DE"/>
      </a:lt1>
      <a:dk2>
        <a:srgbClr val="3C4F78"/>
      </a:dk2>
      <a:lt2>
        <a:srgbClr val="6D778F"/>
      </a:lt2>
      <a:accent1>
        <a:srgbClr val="003E86"/>
      </a:accent1>
      <a:accent2>
        <a:srgbClr val="C69200"/>
      </a:accent2>
      <a:accent3>
        <a:srgbClr val="405380"/>
      </a:accent3>
      <a:accent4>
        <a:srgbClr val="80A6FF"/>
      </a:accent4>
      <a:accent5>
        <a:srgbClr val="004DFF"/>
      </a:accent5>
      <a:accent6>
        <a:srgbClr val="002680"/>
      </a:accent6>
      <a:hlink>
        <a:srgbClr val="FFC000"/>
      </a:hlink>
      <a:folHlink>
        <a:srgbClr val="C0C00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SCT 2025 Annual Meeting">
      <a:dk1>
        <a:srgbClr val="006AB8"/>
      </a:dk1>
      <a:lt1>
        <a:srgbClr val="FEFFFF"/>
      </a:lt1>
      <a:dk2>
        <a:srgbClr val="006AB8"/>
      </a:dk2>
      <a:lt2>
        <a:srgbClr val="FFFFFF"/>
      </a:lt2>
      <a:accent1>
        <a:srgbClr val="A37EAA"/>
      </a:accent1>
      <a:accent2>
        <a:srgbClr val="F2B39F"/>
      </a:accent2>
      <a:accent3>
        <a:srgbClr val="A2DEF6"/>
      </a:accent3>
      <a:accent4>
        <a:srgbClr val="5BB8DE"/>
      </a:accent4>
      <a:accent5>
        <a:srgbClr val="3F8BC7"/>
      </a:accent5>
      <a:accent6>
        <a:srgbClr val="B085AD"/>
      </a:accent6>
      <a:hlink>
        <a:srgbClr val="007EBB"/>
      </a:hlink>
      <a:folHlink>
        <a:srgbClr val="5BB8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CBA5EB9-8BB8-674C-A415-30C3EE117739}" vid="{3C129C00-697E-604A-868D-3F7AA2AC5005}"/>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181109</TotalTime>
  <Pages>32</Pages>
  <Words>3642</Words>
  <Application>Microsoft Office PowerPoint</Application>
  <PresentationFormat>Letter Paper (8.5x11 in)</PresentationFormat>
  <Paragraphs>581</Paragraphs>
  <Slides>52</Slides>
  <Notes>17</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52</vt:i4>
      </vt:variant>
    </vt:vector>
  </HeadingPairs>
  <TitlesOfParts>
    <vt:vector size="76" baseType="lpstr">
      <vt:lpstr>MS PGothic</vt:lpstr>
      <vt:lpstr>AdvOT2bd968f6.B</vt:lpstr>
      <vt:lpstr>AdvOTb36d8607</vt:lpstr>
      <vt:lpstr>Arial</vt:lpstr>
      <vt:lpstr>BlinkMacSystemFont</vt:lpstr>
      <vt:lpstr>Calibri</vt:lpstr>
      <vt:lpstr>Calibri Light</vt:lpstr>
      <vt:lpstr>Comic Sans MS</vt:lpstr>
      <vt:lpstr>Courier New</vt:lpstr>
      <vt:lpstr>Franklin Gothic Book</vt:lpstr>
      <vt:lpstr>Garamond</vt:lpstr>
      <vt:lpstr>Minion Pro</vt:lpstr>
      <vt:lpstr>Symbol</vt:lpstr>
      <vt:lpstr>Tahoma</vt:lpstr>
      <vt:lpstr>Times</vt:lpstr>
      <vt:lpstr>Times New Roman</vt:lpstr>
      <vt:lpstr>Wingdings</vt:lpstr>
      <vt:lpstr>Wingdings 2</vt:lpstr>
      <vt:lpstr>Penn Medicine Template 2009</vt:lpstr>
      <vt:lpstr>Default Design</vt:lpstr>
      <vt:lpstr>dcri-rebrand-15aug2016</vt:lpstr>
      <vt:lpstr>Foundry</vt:lpstr>
      <vt:lpstr>Office Theme</vt:lpstr>
      <vt:lpstr>1_Office Theme</vt:lpstr>
      <vt:lpstr>PowerPoint Presentation</vt:lpstr>
      <vt:lpstr>DMCs/DSMBs: ONGOING CHALLENGES, POTENTIAL SOLUTIONS</vt:lpstr>
      <vt:lpstr>CLINICAL TRIAL OVERSIGHT</vt:lpstr>
      <vt:lpstr>THIS IS NOT YOUR USUAL LECTURE</vt:lpstr>
      <vt:lpstr>TOPICS FOR DISCUSSION</vt:lpstr>
      <vt:lpstr>FORMAT</vt:lpstr>
      <vt:lpstr>DMC Charter Transparency</vt:lpstr>
      <vt:lpstr>Key RCT Documents</vt:lpstr>
      <vt:lpstr>DMC Charter</vt:lpstr>
      <vt:lpstr>DMC Charter Transparency</vt:lpstr>
      <vt:lpstr>DMC Charter Quality</vt:lpstr>
      <vt:lpstr>DMC Charter Transparency</vt:lpstr>
      <vt:lpstr>Training a new generation of DMC Members</vt:lpstr>
      <vt:lpstr>Disclosure Statement –  Frank W Rockhold, PhD</vt:lpstr>
      <vt:lpstr>The Need</vt:lpstr>
      <vt:lpstr>Training</vt:lpstr>
      <vt:lpstr>Multiple Statistician Model</vt:lpstr>
      <vt:lpstr>Concerns about “Apprentice” Model</vt:lpstr>
      <vt:lpstr>Where would apprentices/mentees come from?</vt:lpstr>
      <vt:lpstr>Plea and Call to Action</vt:lpstr>
      <vt:lpstr>The Closed Report to the DMC</vt:lpstr>
      <vt:lpstr>Disclosures</vt:lpstr>
      <vt:lpstr>The closed report to the DMC</vt:lpstr>
      <vt:lpstr>What it should contain</vt:lpstr>
      <vt:lpstr>DMC report</vt:lpstr>
      <vt:lpstr>What DMC needs to know about the data</vt:lpstr>
      <vt:lpstr>Present the data interpretably</vt:lpstr>
      <vt:lpstr>Goal: protect the participants in the trial</vt:lpstr>
      <vt:lpstr>Reports evolve over time</vt:lpstr>
      <vt:lpstr>Recommendation for members</vt:lpstr>
      <vt:lpstr>References</vt:lpstr>
      <vt:lpstr>CONFIDENTIALITY</vt:lpstr>
      <vt:lpstr>RECENT CHALLENGES</vt:lpstr>
      <vt:lpstr>ACCELERATED APPROVALS</vt:lpstr>
      <vt:lpstr>NOTIFICATION ABOUT BOUNDARY CROSSINGS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PWheeler</dc:creator>
  <cp:lastModifiedBy>Lisa Aguado</cp:lastModifiedBy>
  <cp:revision>1324</cp:revision>
  <cp:lastPrinted>2018-09-13T17:04:29Z</cp:lastPrinted>
  <dcterms:created xsi:type="dcterms:W3CDTF">2006-02-16T01:55:53Z</dcterms:created>
  <dcterms:modified xsi:type="dcterms:W3CDTF">2025-05-27T17:04:57Z</dcterms:modified>
</cp:coreProperties>
</file>